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2" r:id="rId1"/>
    <p:sldMasterId id="2147483719" r:id="rId2"/>
    <p:sldMasterId id="2147483660" r:id="rId3"/>
    <p:sldMasterId id="2147483702" r:id="rId4"/>
    <p:sldMasterId id="2147483688" r:id="rId5"/>
    <p:sldMasterId id="2147483693" r:id="rId6"/>
    <p:sldMasterId id="2147483699" r:id="rId7"/>
    <p:sldMasterId id="2147483691" r:id="rId8"/>
    <p:sldMasterId id="2147483696" r:id="rId9"/>
    <p:sldMasterId id="2147483675" r:id="rId10"/>
    <p:sldMasterId id="2147483780" r:id="rId11"/>
    <p:sldMasterId id="2147483748" r:id="rId12"/>
    <p:sldMasterId id="2147483769" r:id="rId13"/>
    <p:sldMasterId id="2147483772" r:id="rId14"/>
    <p:sldMasterId id="2147483774" r:id="rId15"/>
    <p:sldMasterId id="2147483784" r:id="rId16"/>
    <p:sldMasterId id="2147483787" r:id="rId17"/>
    <p:sldMasterId id="2147483790" r:id="rId18"/>
  </p:sldMasterIdLst>
  <p:notesMasterIdLst>
    <p:notesMasterId r:id="rId78"/>
  </p:notesMasterIdLst>
  <p:handoutMasterIdLst>
    <p:handoutMasterId r:id="rId79"/>
  </p:handoutMasterIdLst>
  <p:sldIdLst>
    <p:sldId id="440" r:id="rId19"/>
    <p:sldId id="692" r:id="rId20"/>
    <p:sldId id="690" r:id="rId21"/>
    <p:sldId id="691" r:id="rId22"/>
    <p:sldId id="695" r:id="rId23"/>
    <p:sldId id="694" r:id="rId24"/>
    <p:sldId id="693" r:id="rId25"/>
    <p:sldId id="666" r:id="rId26"/>
    <p:sldId id="702" r:id="rId27"/>
    <p:sldId id="704" r:id="rId28"/>
    <p:sldId id="700" r:id="rId29"/>
    <p:sldId id="701" r:id="rId30"/>
    <p:sldId id="552" r:id="rId31"/>
    <p:sldId id="667" r:id="rId32"/>
    <p:sldId id="668" r:id="rId33"/>
    <p:sldId id="507" r:id="rId34"/>
    <p:sldId id="509" r:id="rId35"/>
    <p:sldId id="622" r:id="rId36"/>
    <p:sldId id="687" r:id="rId37"/>
    <p:sldId id="649" r:id="rId38"/>
    <p:sldId id="650" r:id="rId39"/>
    <p:sldId id="670" r:id="rId40"/>
    <p:sldId id="651" r:id="rId41"/>
    <p:sldId id="671" r:id="rId42"/>
    <p:sldId id="720" r:id="rId43"/>
    <p:sldId id="722" r:id="rId44"/>
    <p:sldId id="724" r:id="rId45"/>
    <p:sldId id="721" r:id="rId46"/>
    <p:sldId id="680" r:id="rId47"/>
    <p:sldId id="723" r:id="rId48"/>
    <p:sldId id="526" r:id="rId49"/>
    <p:sldId id="711" r:id="rId50"/>
    <p:sldId id="617" r:id="rId51"/>
    <p:sldId id="725" r:id="rId52"/>
    <p:sldId id="672" r:id="rId53"/>
    <p:sldId id="730" r:id="rId54"/>
    <p:sldId id="731" r:id="rId55"/>
    <p:sldId id="742" r:id="rId56"/>
    <p:sldId id="743" r:id="rId57"/>
    <p:sldId id="741" r:id="rId58"/>
    <p:sldId id="740" r:id="rId59"/>
    <p:sldId id="744" r:id="rId60"/>
    <p:sldId id="745" r:id="rId61"/>
    <p:sldId id="746" r:id="rId62"/>
    <p:sldId id="732" r:id="rId63"/>
    <p:sldId id="733" r:id="rId64"/>
    <p:sldId id="747" r:id="rId65"/>
    <p:sldId id="734" r:id="rId66"/>
    <p:sldId id="735" r:id="rId67"/>
    <p:sldId id="737" r:id="rId68"/>
    <p:sldId id="736" r:id="rId69"/>
    <p:sldId id="749" r:id="rId70"/>
    <p:sldId id="505" r:id="rId71"/>
    <p:sldId id="488" r:id="rId72"/>
    <p:sldId id="501" r:id="rId73"/>
    <p:sldId id="502" r:id="rId74"/>
    <p:sldId id="503" r:id="rId75"/>
    <p:sldId id="504" r:id="rId76"/>
    <p:sldId id="481" r:id="rId77"/>
  </p:sldIdLst>
  <p:sldSz cx="12192000" cy="6858000"/>
  <p:notesSz cx="7315200" cy="9601200"/>
  <p:embeddedFontLst>
    <p:embeddedFont>
      <p:font typeface="Proxima Nova Cn Lt" panose="02000506030000020004" charset="0"/>
      <p:regular r:id="rId80"/>
      <p:bold r:id="rId81"/>
      <p:italic r:id="rId82"/>
      <p:boldItalic r:id="rId83"/>
    </p:embeddedFont>
    <p:embeddedFont>
      <p:font typeface="Calibri Light" panose="020F0302020204030204" pitchFamily="34" charset="0"/>
      <p:regular r:id="rId84"/>
      <p:italic r:id="rId85"/>
    </p:embeddedFont>
    <p:embeddedFont>
      <p:font typeface="Calibri" panose="020F0502020204030204" pitchFamily="34" charset="0"/>
      <p:regular r:id="rId86"/>
      <p:bold r:id="rId87"/>
      <p:italic r:id="rId88"/>
      <p:boldItalic r:id="rId89"/>
    </p:embeddedFont>
    <p:embeddedFont>
      <p:font typeface="ＭＳ Ｐゴシック" panose="020B0600070205080204" pitchFamily="34" charset="-128"/>
      <p:regular r:id="rId90"/>
    </p:embeddedFont>
    <p:embeddedFont>
      <p:font typeface="Proxima Nova Cn Rg" panose="02000506030000020004" charset="0"/>
      <p:regular r:id="rId91"/>
      <p: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225"/>
    <a:srgbClr val="DB582F"/>
    <a:srgbClr val="198A9A"/>
    <a:srgbClr val="33CCCC"/>
    <a:srgbClr val="0099CC"/>
    <a:srgbClr val="009999"/>
    <a:srgbClr val="FBE5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30" autoAdjust="0"/>
    <p:restoredTop sz="76146" autoAdjust="0"/>
  </p:normalViewPr>
  <p:slideViewPr>
    <p:cSldViewPr snapToGrid="0">
      <p:cViewPr varScale="1">
        <p:scale>
          <a:sx n="56" d="100"/>
          <a:sy n="56" d="100"/>
        </p:scale>
        <p:origin x="630" y="42"/>
      </p:cViewPr>
      <p:guideLst>
        <p:guide orient="horz" pos="2160"/>
        <p:guide pos="3840"/>
      </p:guideLst>
    </p:cSldViewPr>
  </p:slideViewPr>
  <p:outlineViewPr>
    <p:cViewPr>
      <p:scale>
        <a:sx n="33" d="100"/>
        <a:sy n="33" d="100"/>
      </p:scale>
      <p:origin x="0" y="-27156"/>
    </p:cViewPr>
  </p:outlineViewPr>
  <p:notesTextViewPr>
    <p:cViewPr>
      <p:scale>
        <a:sx n="3" d="2"/>
        <a:sy n="3" d="2"/>
      </p:scale>
      <p:origin x="0" y="0"/>
    </p:cViewPr>
  </p:notesTextViewPr>
  <p:sorterViewPr>
    <p:cViewPr>
      <p:scale>
        <a:sx n="100" d="100"/>
        <a:sy n="100" d="100"/>
      </p:scale>
      <p:origin x="0" y="-18052"/>
    </p:cViewPr>
  </p:sorterViewPr>
  <p:notesViewPr>
    <p:cSldViewPr snapToGrid="0">
      <p:cViewPr varScale="1">
        <p:scale>
          <a:sx n="79" d="100"/>
          <a:sy n="79" d="100"/>
        </p:scale>
        <p:origin x="14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handoutMaster" Target="handoutMasters/handoutMaster1.xml"/><Relationship Id="rId87"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2" y="8964702"/>
            <a:ext cx="3170035" cy="636499"/>
          </a:xfrm>
          <a:prstGeom prst="rect">
            <a:avLst/>
          </a:prstGeom>
        </p:spPr>
        <p:txBody>
          <a:bodyPr vert="horz" lIns="94835" tIns="47417" rIns="94835" bIns="47417" rtlCol="0" anchor="b"/>
          <a:lstStyle>
            <a:lvl1pPr algn="l">
              <a:defRPr sz="1200"/>
            </a:lvl1pPr>
          </a:lstStyle>
          <a:p>
            <a:r>
              <a:rPr lang="en-AU" dirty="0"/>
              <a:t>10-20-2015</a:t>
            </a:r>
          </a:p>
          <a:p>
            <a:r>
              <a:rPr lang="en-AU" dirty="0"/>
              <a:t>ADA Audio Webinar</a:t>
            </a:r>
          </a:p>
          <a:p>
            <a:r>
              <a:rPr lang="en-AU" dirty="0"/>
              <a:t>Social Media and Accessibility</a:t>
            </a:r>
          </a:p>
        </p:txBody>
      </p:sp>
      <p:sp>
        <p:nvSpPr>
          <p:cNvPr id="5" name="Slide Number Placeholder 4"/>
          <p:cNvSpPr>
            <a:spLocks noGrp="1"/>
          </p:cNvSpPr>
          <p:nvPr>
            <p:ph type="sldNum" sz="quarter" idx="3"/>
          </p:nvPr>
        </p:nvSpPr>
        <p:spPr>
          <a:xfrm>
            <a:off x="4143456" y="9120449"/>
            <a:ext cx="3170035" cy="480752"/>
          </a:xfrm>
          <a:prstGeom prst="rect">
            <a:avLst/>
          </a:prstGeom>
        </p:spPr>
        <p:txBody>
          <a:bodyPr vert="horz" lIns="94835" tIns="47417" rIns="94835" bIns="47417" rtlCol="0" anchor="b"/>
          <a:lstStyle>
            <a:lvl1pPr algn="r">
              <a:defRPr sz="1200"/>
            </a:lvl1pPr>
          </a:lstStyle>
          <a:p>
            <a:pPr algn="l"/>
            <a:fld id="{E1884CAD-5A02-4106-9557-40A15B34F23D}" type="slidenum">
              <a:rPr lang="en-AU" smtClean="0"/>
              <a:pPr algn="l"/>
              <a:t>‹#›</a:t>
            </a:fld>
            <a:endParaRPr lang="en-AU" dirty="0"/>
          </a:p>
        </p:txBody>
      </p:sp>
    </p:spTree>
    <p:extLst>
      <p:ext uri="{BB962C8B-B14F-4D97-AF65-F5344CB8AC3E}">
        <p14:creationId xmlns:p14="http://schemas.microsoft.com/office/powerpoint/2010/main" val="67847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138" cy="48102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4143427" y="1"/>
            <a:ext cx="3170138" cy="481028"/>
          </a:xfrm>
          <a:prstGeom prst="rect">
            <a:avLst/>
          </a:prstGeom>
        </p:spPr>
        <p:txBody>
          <a:bodyPr vert="horz" lIns="91440" tIns="45720" rIns="91440" bIns="45720" rtlCol="0"/>
          <a:lstStyle>
            <a:lvl1pPr algn="r">
              <a:defRPr sz="1200"/>
            </a:lvl1pPr>
          </a:lstStyle>
          <a:p>
            <a:fld id="{0F683863-394B-469A-9B52-7B33EF347CB8}" type="datetimeFigureOut">
              <a:rPr lang="en-AU" smtClean="0"/>
              <a:t>12/02/2020</a:t>
            </a:fld>
            <a:endParaRPr lang="en-AU"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731194" y="4621146"/>
            <a:ext cx="5852814" cy="377971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120172"/>
            <a:ext cx="3170138" cy="481028"/>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4143427" y="9120172"/>
            <a:ext cx="3170138" cy="481028"/>
          </a:xfrm>
          <a:prstGeom prst="rect">
            <a:avLst/>
          </a:prstGeom>
        </p:spPr>
        <p:txBody>
          <a:bodyPr vert="horz" lIns="91440" tIns="45720" rIns="91440" bIns="45720" rtlCol="0" anchor="b"/>
          <a:lstStyle>
            <a:lvl1pPr algn="r">
              <a:defRPr sz="1200"/>
            </a:lvl1pPr>
          </a:lstStyle>
          <a:p>
            <a:fld id="{224F4054-2C70-4532-BEE5-52F4057F7DB5}" type="slidenum">
              <a:rPr lang="en-AU" smtClean="0"/>
              <a:t>‹#›</a:t>
            </a:fld>
            <a:endParaRPr lang="en-AU" dirty="0"/>
          </a:p>
        </p:txBody>
      </p:sp>
    </p:spTree>
    <p:extLst>
      <p:ext uri="{BB962C8B-B14F-4D97-AF65-F5344CB8AC3E}">
        <p14:creationId xmlns:p14="http://schemas.microsoft.com/office/powerpoint/2010/main" val="36087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F4054-2C70-4532-BEE5-52F4057F7DB5}" type="slidenum">
              <a:rPr lang="en-AU" smtClean="0"/>
              <a:t>1</a:t>
            </a:fld>
            <a:endParaRPr lang="en-AU" dirty="0"/>
          </a:p>
        </p:txBody>
      </p:sp>
    </p:spTree>
    <p:extLst>
      <p:ext uri="{BB962C8B-B14F-4D97-AF65-F5344CB8AC3E}">
        <p14:creationId xmlns:p14="http://schemas.microsoft.com/office/powerpoint/2010/main" val="5304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 headings coded as span role=“heading”</a:t>
            </a:r>
            <a:endParaRPr lang="en-AU" dirty="0"/>
          </a:p>
        </p:txBody>
      </p:sp>
      <p:sp>
        <p:nvSpPr>
          <p:cNvPr id="4" name="Slide Number Placeholder 3"/>
          <p:cNvSpPr>
            <a:spLocks noGrp="1"/>
          </p:cNvSpPr>
          <p:nvPr>
            <p:ph type="sldNum" sz="quarter" idx="5"/>
          </p:nvPr>
        </p:nvSpPr>
        <p:spPr/>
        <p:txBody>
          <a:bodyPr/>
          <a:lstStyle/>
          <a:p>
            <a:fld id="{224F4054-2C70-4532-BEE5-52F4057F7DB5}" type="slidenum">
              <a:rPr lang="en-AU" smtClean="0"/>
              <a:t>41</a:t>
            </a:fld>
            <a:endParaRPr lang="en-AU" dirty="0"/>
          </a:p>
        </p:txBody>
      </p:sp>
    </p:spTree>
    <p:extLst>
      <p:ext uri="{BB962C8B-B14F-4D97-AF65-F5344CB8AC3E}">
        <p14:creationId xmlns:p14="http://schemas.microsoft.com/office/powerpoint/2010/main" val="1952859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Facebook </a:t>
            </a:r>
          </a:p>
          <a:p>
            <a:pPr marL="171450" indent="-171450">
              <a:buFont typeface="Arial" panose="020B0604020202020204" pitchFamily="34" charset="0"/>
              <a:buChar char="•"/>
            </a:pPr>
            <a:r>
              <a:rPr lang="en-AU" dirty="0" err="1"/>
              <a:t>reCAPTCHA</a:t>
            </a:r>
            <a:endParaRPr lang="en-AU" dirty="0"/>
          </a:p>
          <a:p>
            <a:pPr marL="171450" indent="-171450">
              <a:buFont typeface="Arial" panose="020B0604020202020204" pitchFamily="34" charset="0"/>
              <a:buChar char="•"/>
            </a:pPr>
            <a:r>
              <a:rPr lang="en-AU" dirty="0"/>
              <a:t>Difficult to add ALT</a:t>
            </a:r>
          </a:p>
          <a:p>
            <a:pPr marL="171450" indent="-171450">
              <a:buFont typeface="Arial" panose="020B0604020202020204" pitchFamily="34" charset="0"/>
              <a:buChar char="•"/>
            </a:pPr>
            <a:r>
              <a:rPr lang="en-AU" dirty="0"/>
              <a:t>Navigating using headings – infinite scrolling, sharing difficult</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Instagram</a:t>
            </a:r>
          </a:p>
          <a:p>
            <a:pPr marL="171450" indent="-171450">
              <a:buFont typeface="Arial" panose="020B0604020202020204" pitchFamily="34" charset="0"/>
              <a:buChar char="•"/>
            </a:pPr>
            <a:r>
              <a:rPr lang="en-AU" dirty="0"/>
              <a:t>All information is on same page but after Next button, “Sorry something went wrong”</a:t>
            </a:r>
          </a:p>
          <a:p>
            <a:pPr marL="171450" indent="-171450">
              <a:buFont typeface="Arial" panose="020B0604020202020204" pitchFamily="34" charset="0"/>
              <a:buChar char="•"/>
            </a:pPr>
            <a:r>
              <a:rPr lang="en-AU" dirty="0"/>
              <a:t>Sometimes the “Next” button could not be accessed by VO</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LinkedIn</a:t>
            </a:r>
          </a:p>
          <a:p>
            <a:pPr marL="171450" indent="-171450">
              <a:buFont typeface="Arial" panose="020B0604020202020204" pitchFamily="34" charset="0"/>
              <a:buChar char="•"/>
            </a:pPr>
            <a:r>
              <a:rPr lang="en-AU" dirty="0"/>
              <a:t>Field labels are unclear</a:t>
            </a:r>
          </a:p>
          <a:p>
            <a:pPr marL="171450" indent="-171450">
              <a:buFont typeface="Arial" panose="020B0604020202020204" pitchFamily="34" charset="0"/>
              <a:buChar char="•"/>
            </a:pPr>
            <a:r>
              <a:rPr lang="en-AU" dirty="0"/>
              <a:t>Hear remaining characters in ALT text after each letter</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Pinterest</a:t>
            </a:r>
          </a:p>
          <a:p>
            <a:pPr marL="171450" indent="-171450">
              <a:buFont typeface="Arial" panose="020B0604020202020204" pitchFamily="34" charset="0"/>
              <a:buChar char="•"/>
            </a:pPr>
            <a:r>
              <a:rPr lang="en-AU" dirty="0"/>
              <a:t>Edit name difficult, selecting topics difficult</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Twitter</a:t>
            </a:r>
          </a:p>
          <a:p>
            <a:pPr marL="171450" indent="-171450">
              <a:buFont typeface="Arial" panose="020B0604020202020204" pitchFamily="34" charset="0"/>
              <a:buChar char="•"/>
            </a:pPr>
            <a:r>
              <a:rPr lang="en-AU" dirty="0"/>
              <a:t>Verification difficult as is following someone</a:t>
            </a:r>
          </a:p>
          <a:p>
            <a:pPr marL="171450" indent="-171450">
              <a:buFont typeface="Arial" panose="020B0604020202020204" pitchFamily="34" charset="0"/>
              <a:buChar char="•"/>
            </a:pPr>
            <a:r>
              <a:rPr lang="en-AU" dirty="0"/>
              <a:t>Alternative text add button difficult to find, must be turned on in settings, difficult to use tweet field</a:t>
            </a:r>
          </a:p>
          <a:p>
            <a:pPr marL="171450" indent="-171450">
              <a:buFont typeface="Arial" panose="020B0604020202020204" pitchFamily="34" charset="0"/>
              <a:buChar char="•"/>
            </a:pPr>
            <a:r>
              <a:rPr lang="en-AU" dirty="0"/>
              <a:t>Lack of headings makes this difficult</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YouTube</a:t>
            </a:r>
          </a:p>
          <a:p>
            <a:pPr marL="171450" indent="-171450">
              <a:buFont typeface="Arial" panose="020B0604020202020204" pitchFamily="34" charset="0"/>
              <a:buChar char="•"/>
            </a:pPr>
            <a:r>
              <a:rPr lang="en-AU" dirty="0"/>
              <a:t>Phone number and DOB fields not accessible</a:t>
            </a:r>
          </a:p>
          <a:p>
            <a:pPr marL="171450" indent="-171450">
              <a:buFont typeface="Arial" panose="020B0604020202020204" pitchFamily="34" charset="0"/>
              <a:buChar char="•"/>
            </a:pPr>
            <a:r>
              <a:rPr lang="en-AU" dirty="0"/>
              <a:t>Fields not labelled, can accidentally publish a video</a:t>
            </a:r>
          </a:p>
          <a:p>
            <a:pPr marL="171450" indent="-171450">
              <a:buFont typeface="Arial" panose="020B0604020202020204" pitchFamily="34" charset="0"/>
              <a:buChar char="•"/>
            </a:pPr>
            <a:r>
              <a:rPr lang="en-AU" dirty="0"/>
              <a:t>No audio descriptions, no transcript</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224F4054-2C70-4532-BEE5-52F4057F7DB5}" type="slidenum">
              <a:rPr lang="en-AU" smtClean="0"/>
              <a:t>51</a:t>
            </a:fld>
            <a:endParaRPr lang="en-AU" dirty="0"/>
          </a:p>
        </p:txBody>
      </p:sp>
    </p:spTree>
    <p:extLst>
      <p:ext uri="{BB962C8B-B14F-4D97-AF65-F5344CB8AC3E}">
        <p14:creationId xmlns:p14="http://schemas.microsoft.com/office/powerpoint/2010/main" val="89813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Facebook</a:t>
            </a:r>
          </a:p>
          <a:p>
            <a:pPr marL="171450" indent="-171450">
              <a:buFont typeface="Arial" panose="020B0604020202020204" pitchFamily="34" charset="0"/>
              <a:buChar char="•"/>
            </a:pPr>
            <a:r>
              <a:rPr lang="en-AU" dirty="0"/>
              <a:t>Birthday fields not accessible</a:t>
            </a:r>
          </a:p>
          <a:p>
            <a:pPr marL="171450" indent="-171450">
              <a:buFont typeface="Arial" panose="020B0604020202020204" pitchFamily="34" charset="0"/>
              <a:buChar char="•"/>
            </a:pPr>
            <a:r>
              <a:rPr lang="en-AU" dirty="0"/>
              <a:t>Could not find a11y features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Instagram</a:t>
            </a:r>
          </a:p>
          <a:p>
            <a:pPr marL="171450" indent="-171450">
              <a:buFont typeface="Arial" panose="020B0604020202020204" pitchFamily="34" charset="0"/>
              <a:buChar char="•"/>
            </a:pPr>
            <a:r>
              <a:rPr lang="en-AU" dirty="0"/>
              <a:t>“Sorry something went wrong”</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LinkedIn</a:t>
            </a:r>
          </a:p>
          <a:p>
            <a:pPr marL="171450" indent="-171450">
              <a:buFont typeface="Arial" panose="020B0604020202020204" pitchFamily="34" charset="0"/>
              <a:buChar char="•"/>
            </a:pPr>
            <a:r>
              <a:rPr lang="en-AU" dirty="0"/>
              <a:t>A11y features </a:t>
            </a:r>
            <a:r>
              <a:rPr lang="en-AU" dirty="0" err="1"/>
              <a:t>eg</a:t>
            </a:r>
            <a:r>
              <a:rPr lang="en-AU" dirty="0"/>
              <a:t> ALT not available</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Pinterest</a:t>
            </a:r>
          </a:p>
          <a:p>
            <a:pPr marL="171450" indent="-171450">
              <a:buFont typeface="Arial" panose="020B0604020202020204" pitchFamily="34" charset="0"/>
              <a:buChar char="•"/>
            </a:pPr>
            <a:r>
              <a:rPr lang="en-AU" dirty="0"/>
              <a:t>Could not select interests</a:t>
            </a:r>
          </a:p>
          <a:p>
            <a:pPr marL="171450" indent="-171450">
              <a:buFont typeface="Arial" panose="020B0604020202020204" pitchFamily="34" charset="0"/>
              <a:buChar char="•"/>
            </a:pPr>
            <a:r>
              <a:rPr lang="en-AU" dirty="0"/>
              <a:t>Could not share pins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Twitter</a:t>
            </a:r>
          </a:p>
          <a:p>
            <a:pPr marL="171450" indent="-171450">
              <a:buFont typeface="Arial" panose="020B0604020202020204" pitchFamily="34" charset="0"/>
              <a:buChar char="•"/>
            </a:pPr>
            <a:r>
              <a:rPr lang="en-AU" dirty="0"/>
              <a:t>Lack of headings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YouTube</a:t>
            </a:r>
          </a:p>
          <a:p>
            <a:pPr marL="171450" indent="-171450">
              <a:buFont typeface="Arial" panose="020B0604020202020204" pitchFamily="34" charset="0"/>
              <a:buChar char="•"/>
            </a:pPr>
            <a:r>
              <a:rPr lang="en-AU" dirty="0"/>
              <a:t>Can only register with google account</a:t>
            </a:r>
          </a:p>
          <a:p>
            <a:pPr marL="171450" indent="-171450">
              <a:buFont typeface="Arial" panose="020B0604020202020204" pitchFamily="34" charset="0"/>
              <a:buChar char="•"/>
            </a:pPr>
            <a:r>
              <a:rPr lang="en-AU" dirty="0"/>
              <a:t>Sign in element difficult</a:t>
            </a:r>
          </a:p>
          <a:p>
            <a:pPr marL="171450" indent="-171450">
              <a:buFont typeface="Arial" panose="020B0604020202020204" pitchFamily="34" charset="0"/>
              <a:buChar char="•"/>
            </a:pPr>
            <a:r>
              <a:rPr lang="en-AU" dirty="0"/>
              <a:t>Unsure if actually uploading a video, unlabelled buttons</a:t>
            </a:r>
          </a:p>
          <a:p>
            <a:pPr marL="171450" indent="-171450">
              <a:buFont typeface="Arial" panose="020B0604020202020204" pitchFamily="34" charset="0"/>
              <a:buChar char="•"/>
            </a:pPr>
            <a:r>
              <a:rPr lang="en-AU" dirty="0"/>
              <a:t>Audio descriptions and transcript</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24F4054-2C70-4532-BEE5-52F4057F7DB5}" type="slidenum">
              <a:rPr lang="en-AU" smtClean="0"/>
              <a:t>52</a:t>
            </a:fld>
            <a:endParaRPr lang="en-AU" dirty="0"/>
          </a:p>
        </p:txBody>
      </p:sp>
    </p:spTree>
    <p:extLst>
      <p:ext uri="{BB962C8B-B14F-4D97-AF65-F5344CB8AC3E}">
        <p14:creationId xmlns:p14="http://schemas.microsoft.com/office/powerpoint/2010/main" val="393191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did I find this out? Social media</a:t>
            </a:r>
          </a:p>
        </p:txBody>
      </p:sp>
      <p:sp>
        <p:nvSpPr>
          <p:cNvPr id="4" name="Slide Number Placeholder 3"/>
          <p:cNvSpPr>
            <a:spLocks noGrp="1"/>
          </p:cNvSpPr>
          <p:nvPr>
            <p:ph type="sldNum" sz="quarter" idx="5"/>
          </p:nvPr>
        </p:nvSpPr>
        <p:spPr/>
        <p:txBody>
          <a:bodyPr/>
          <a:lstStyle/>
          <a:p>
            <a:fld id="{224F4054-2C70-4532-BEE5-52F4057F7DB5}" type="slidenum">
              <a:rPr lang="en-AU" smtClean="0"/>
              <a:t>4</a:t>
            </a:fld>
            <a:endParaRPr lang="en-AU" dirty="0"/>
          </a:p>
        </p:txBody>
      </p:sp>
    </p:spTree>
    <p:extLst>
      <p:ext uri="{BB962C8B-B14F-4D97-AF65-F5344CB8AC3E}">
        <p14:creationId xmlns:p14="http://schemas.microsoft.com/office/powerpoint/2010/main" val="422927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Personal – sharing photos about my travels</a:t>
            </a:r>
          </a:p>
          <a:p>
            <a:r>
              <a:rPr lang="en-AU" dirty="0"/>
              <a:t>Work – keeping up-to-date with colleagues’ articles</a:t>
            </a:r>
          </a:p>
          <a:p>
            <a:r>
              <a:rPr lang="en-AU" dirty="0"/>
              <a:t>Entertainment – meta on the latest SPN episode</a:t>
            </a:r>
          </a:p>
        </p:txBody>
      </p:sp>
      <p:sp>
        <p:nvSpPr>
          <p:cNvPr id="4" name="Slide Number Placeholder 3"/>
          <p:cNvSpPr>
            <a:spLocks noGrp="1"/>
          </p:cNvSpPr>
          <p:nvPr>
            <p:ph type="sldNum" sz="quarter" idx="5"/>
          </p:nvPr>
        </p:nvSpPr>
        <p:spPr/>
        <p:txBody>
          <a:bodyPr/>
          <a:lstStyle/>
          <a:p>
            <a:fld id="{224F4054-2C70-4532-BEE5-52F4057F7DB5}" type="slidenum">
              <a:rPr lang="en-AU" smtClean="0"/>
              <a:t>14</a:t>
            </a:fld>
            <a:endParaRPr lang="en-AU" dirty="0"/>
          </a:p>
        </p:txBody>
      </p:sp>
    </p:spTree>
    <p:extLst>
      <p:ext uri="{BB962C8B-B14F-4D97-AF65-F5344CB8AC3E}">
        <p14:creationId xmlns:p14="http://schemas.microsoft.com/office/powerpoint/2010/main" val="234653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Provision of goods and services – Virgin Australia and Twitter</a:t>
            </a:r>
          </a:p>
          <a:p>
            <a:r>
              <a:rPr lang="en-AU" dirty="0"/>
              <a:t>Education – how to fix my coffee machine</a:t>
            </a:r>
          </a:p>
        </p:txBody>
      </p:sp>
      <p:sp>
        <p:nvSpPr>
          <p:cNvPr id="4" name="Slide Number Placeholder 3"/>
          <p:cNvSpPr>
            <a:spLocks noGrp="1"/>
          </p:cNvSpPr>
          <p:nvPr>
            <p:ph type="sldNum" sz="quarter" idx="5"/>
          </p:nvPr>
        </p:nvSpPr>
        <p:spPr/>
        <p:txBody>
          <a:bodyPr/>
          <a:lstStyle/>
          <a:p>
            <a:fld id="{224F4054-2C70-4532-BEE5-52F4057F7DB5}" type="slidenum">
              <a:rPr lang="en-AU" smtClean="0"/>
              <a:t>15</a:t>
            </a:fld>
            <a:endParaRPr lang="en-AU" dirty="0"/>
          </a:p>
        </p:txBody>
      </p:sp>
    </p:spTree>
    <p:extLst>
      <p:ext uri="{BB962C8B-B14F-4D97-AF65-F5344CB8AC3E}">
        <p14:creationId xmlns:p14="http://schemas.microsoft.com/office/powerpoint/2010/main" val="162087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Facebook changes five times a day</a:t>
            </a:r>
          </a:p>
          <a:p>
            <a:r>
              <a:rPr lang="en-AU" dirty="0"/>
              <a:t>Facebook releases changes internally then deploys</a:t>
            </a:r>
          </a:p>
        </p:txBody>
      </p:sp>
      <p:sp>
        <p:nvSpPr>
          <p:cNvPr id="4" name="Slide Number Placeholder 3"/>
          <p:cNvSpPr>
            <a:spLocks noGrp="1"/>
          </p:cNvSpPr>
          <p:nvPr>
            <p:ph type="sldNum" sz="quarter" idx="5"/>
          </p:nvPr>
        </p:nvSpPr>
        <p:spPr/>
        <p:txBody>
          <a:bodyPr/>
          <a:lstStyle/>
          <a:p>
            <a:fld id="{224F4054-2C70-4532-BEE5-52F4057F7DB5}" type="slidenum">
              <a:rPr lang="en-AU" smtClean="0"/>
              <a:t>17</a:t>
            </a:fld>
            <a:endParaRPr lang="en-AU" dirty="0"/>
          </a:p>
        </p:txBody>
      </p:sp>
    </p:spTree>
    <p:extLst>
      <p:ext uri="{BB962C8B-B14F-4D97-AF65-F5344CB8AC3E}">
        <p14:creationId xmlns:p14="http://schemas.microsoft.com/office/powerpoint/2010/main" val="107800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Instagram </a:t>
            </a:r>
          </a:p>
          <a:p>
            <a:pPr marL="171450" indent="-171450">
              <a:buFont typeface="Arial" panose="020B0604020202020204" pitchFamily="34" charset="0"/>
              <a:buChar char="•"/>
            </a:pPr>
            <a:r>
              <a:rPr lang="en-AU" dirty="0"/>
              <a:t>(KFI) Because of infinite scrolling never gets to the right hand column</a:t>
            </a:r>
          </a:p>
          <a:p>
            <a:pPr marL="171450" indent="-171450">
              <a:buFont typeface="Arial" panose="020B0604020202020204" pitchFamily="34" charset="0"/>
              <a:buChar char="•"/>
            </a:pPr>
            <a:r>
              <a:rPr lang="en-AU" dirty="0"/>
              <a:t>(KFO): goes straight to photos, skips top header. </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LinkedIn</a:t>
            </a:r>
          </a:p>
          <a:p>
            <a:pPr marL="171450" indent="-171450">
              <a:buFont typeface="Arial" panose="020B0604020202020204" pitchFamily="34" charset="0"/>
              <a:buChar char="•"/>
            </a:pPr>
            <a:r>
              <a:rPr lang="en-AU" dirty="0"/>
              <a:t>Due to infinite scrolling never get to right hand column</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Pinterest</a:t>
            </a:r>
          </a:p>
          <a:p>
            <a:pPr marL="171450" indent="-171450">
              <a:buFont typeface="Arial" panose="020B0604020202020204" pitchFamily="34" charset="0"/>
              <a:buChar char="•"/>
            </a:pPr>
            <a:r>
              <a:rPr lang="en-AU" dirty="0"/>
              <a:t>Keyboard trap on explore</a:t>
            </a:r>
          </a:p>
          <a:p>
            <a:pPr marL="171450" indent="-171450">
              <a:buFont typeface="Arial" panose="020B0604020202020204" pitchFamily="34" charset="0"/>
              <a:buChar char="•"/>
            </a:pPr>
            <a:r>
              <a:rPr lang="en-AU" dirty="0"/>
              <a:t>Share not keyboard accessible</a:t>
            </a:r>
          </a:p>
          <a:p>
            <a:pPr marL="171450" indent="-171450">
              <a:buFont typeface="Arial" panose="020B0604020202020204" pitchFamily="34" charset="0"/>
              <a:buChar char="•"/>
            </a:pPr>
            <a:r>
              <a:rPr lang="en-AU" dirty="0"/>
              <a:t>KFI to select pin not there</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Twitter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Due to infinite scrolling never get to right hand column</a:t>
            </a:r>
          </a:p>
          <a:p>
            <a:pPr marL="171450" indent="-171450">
              <a:buFont typeface="Arial" panose="020B0604020202020204" pitchFamily="34" charset="0"/>
              <a:buChar char="•"/>
            </a:pPr>
            <a:r>
              <a:rPr lang="en-AU" dirty="0"/>
              <a:t>Video not keyboard accessible </a:t>
            </a:r>
          </a:p>
          <a:p>
            <a:pPr marL="171450" indent="-171450">
              <a:buFont typeface="Arial" panose="020B0604020202020204" pitchFamily="34" charset="0"/>
              <a:buChar char="•"/>
            </a:pPr>
            <a:r>
              <a:rPr lang="en-AU" dirty="0"/>
              <a:t>KFI not visible on all elements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YouTube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Due to infinite scrolling never get to right hand column</a:t>
            </a:r>
          </a:p>
          <a:p>
            <a:pPr marL="171450" indent="-171450">
              <a:buFont typeface="Arial" panose="020B0604020202020204" pitchFamily="34" charset="0"/>
              <a:buChar char="•"/>
            </a:pPr>
            <a:r>
              <a:rPr lang="en-AU" dirty="0"/>
              <a:t>KFO on video starts on play</a:t>
            </a:r>
          </a:p>
        </p:txBody>
      </p:sp>
      <p:sp>
        <p:nvSpPr>
          <p:cNvPr id="4" name="Slide Number Placeholder 3"/>
          <p:cNvSpPr>
            <a:spLocks noGrp="1"/>
          </p:cNvSpPr>
          <p:nvPr>
            <p:ph type="sldNum" sz="quarter" idx="5"/>
          </p:nvPr>
        </p:nvSpPr>
        <p:spPr/>
        <p:txBody>
          <a:bodyPr/>
          <a:lstStyle/>
          <a:p>
            <a:fld id="{224F4054-2C70-4532-BEE5-52F4057F7DB5}" type="slidenum">
              <a:rPr lang="en-AU" smtClean="0"/>
              <a:t>26</a:t>
            </a:fld>
            <a:endParaRPr lang="en-AU" dirty="0"/>
          </a:p>
        </p:txBody>
      </p:sp>
    </p:spTree>
    <p:extLst>
      <p:ext uri="{BB962C8B-B14F-4D97-AF65-F5344CB8AC3E}">
        <p14:creationId xmlns:p14="http://schemas.microsoft.com/office/powerpoint/2010/main" val="202811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Pinterest on desktop only </a:t>
            </a:r>
            <a:r>
              <a:rPr lang="en-AU" dirty="0" err="1"/>
              <a:t>autoplays</a:t>
            </a:r>
            <a:r>
              <a:rPr lang="en-AU" dirty="0"/>
              <a:t> when selecting a pin, but continues to </a:t>
            </a:r>
            <a:r>
              <a:rPr lang="en-AU" dirty="0" err="1"/>
              <a:t>autoplay</a:t>
            </a:r>
            <a:r>
              <a:rPr lang="en-AU" dirty="0"/>
              <a:t> and repeat that </a:t>
            </a:r>
            <a:r>
              <a:rPr lang="en-AU" dirty="0" err="1"/>
              <a:t>autoplay</a:t>
            </a:r>
            <a:r>
              <a:rPr lang="en-AU" dirty="0"/>
              <a:t> when returning to board</a:t>
            </a:r>
          </a:p>
          <a:p>
            <a:endParaRPr lang="en-AU" dirty="0"/>
          </a:p>
        </p:txBody>
      </p:sp>
      <p:sp>
        <p:nvSpPr>
          <p:cNvPr id="4" name="Slide Number Placeholder 3"/>
          <p:cNvSpPr>
            <a:spLocks noGrp="1"/>
          </p:cNvSpPr>
          <p:nvPr>
            <p:ph type="sldNum" sz="quarter" idx="5"/>
          </p:nvPr>
        </p:nvSpPr>
        <p:spPr/>
        <p:txBody>
          <a:bodyPr/>
          <a:lstStyle/>
          <a:p>
            <a:fld id="{224F4054-2C70-4532-BEE5-52F4057F7DB5}" type="slidenum">
              <a:rPr lang="en-AU" smtClean="0"/>
              <a:t>32</a:t>
            </a:fld>
            <a:endParaRPr lang="en-AU" dirty="0"/>
          </a:p>
        </p:txBody>
      </p:sp>
    </p:spTree>
    <p:extLst>
      <p:ext uri="{BB962C8B-B14F-4D97-AF65-F5344CB8AC3E}">
        <p14:creationId xmlns:p14="http://schemas.microsoft.com/office/powerpoint/2010/main" val="348312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Pinterest – can turn off </a:t>
            </a:r>
            <a:r>
              <a:rPr lang="en-AU" dirty="0" err="1"/>
              <a:t>autoplay</a:t>
            </a:r>
            <a:r>
              <a:rPr lang="en-AU" dirty="0"/>
              <a:t> only on use of mobile data</a:t>
            </a:r>
          </a:p>
          <a:p>
            <a:r>
              <a:rPr lang="en-AU" dirty="0"/>
              <a:t>YouTube – </a:t>
            </a:r>
            <a:r>
              <a:rPr lang="en-AU" dirty="0" err="1"/>
              <a:t>autoplay</a:t>
            </a:r>
            <a:r>
              <a:rPr lang="en-AU" dirty="0"/>
              <a:t> feature is not accessible and only refers to </a:t>
            </a:r>
            <a:r>
              <a:rPr lang="en-AU" dirty="0" err="1"/>
              <a:t>autoplaying</a:t>
            </a:r>
            <a:r>
              <a:rPr lang="en-AU" dirty="0"/>
              <a:t> of next video, not beginning video and plays two ads after the video before stopping</a:t>
            </a:r>
          </a:p>
          <a:p>
            <a:endParaRPr lang="en-AU" dirty="0"/>
          </a:p>
        </p:txBody>
      </p:sp>
      <p:sp>
        <p:nvSpPr>
          <p:cNvPr id="4" name="Slide Number Placeholder 3"/>
          <p:cNvSpPr>
            <a:spLocks noGrp="1"/>
          </p:cNvSpPr>
          <p:nvPr>
            <p:ph type="sldNum" sz="quarter" idx="5"/>
          </p:nvPr>
        </p:nvSpPr>
        <p:spPr/>
        <p:txBody>
          <a:bodyPr/>
          <a:lstStyle/>
          <a:p>
            <a:fld id="{224F4054-2C70-4532-BEE5-52F4057F7DB5}" type="slidenum">
              <a:rPr lang="en-AU" smtClean="0"/>
              <a:t>34</a:t>
            </a:fld>
            <a:endParaRPr lang="en-AU" dirty="0"/>
          </a:p>
        </p:txBody>
      </p:sp>
    </p:spTree>
    <p:extLst>
      <p:ext uri="{BB962C8B-B14F-4D97-AF65-F5344CB8AC3E}">
        <p14:creationId xmlns:p14="http://schemas.microsoft.com/office/powerpoint/2010/main" val="390882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 all descriptive but profile page does not refer to </a:t>
            </a:r>
            <a:r>
              <a:rPr lang="en-US" dirty="0" err="1"/>
              <a:t>facebook</a:t>
            </a:r>
            <a:endParaRPr lang="en-US" dirty="0"/>
          </a:p>
          <a:p>
            <a:r>
              <a:rPr lang="en-US" dirty="0"/>
              <a:t>Instagram – all descriptive as “Ellen on Instagram”</a:t>
            </a:r>
          </a:p>
          <a:p>
            <a:r>
              <a:rPr lang="en-US" dirty="0"/>
              <a:t>LinkedIn – all LinkedIn except login</a:t>
            </a:r>
          </a:p>
          <a:p>
            <a:r>
              <a:rPr lang="en-US" dirty="0"/>
              <a:t>Pinterest – all Pinterest</a:t>
            </a:r>
          </a:p>
          <a:p>
            <a:r>
              <a:rPr lang="en-US" dirty="0"/>
              <a:t>Twitter – all descriptive, but sometimes uses a slash, sometimes a dash</a:t>
            </a:r>
          </a:p>
          <a:p>
            <a:r>
              <a:rPr lang="en-US" dirty="0"/>
              <a:t>YouTube – all descriptive</a:t>
            </a:r>
            <a:endParaRPr lang="en-AU" dirty="0"/>
          </a:p>
        </p:txBody>
      </p:sp>
      <p:sp>
        <p:nvSpPr>
          <p:cNvPr id="4" name="Slide Number Placeholder 3"/>
          <p:cNvSpPr>
            <a:spLocks noGrp="1"/>
          </p:cNvSpPr>
          <p:nvPr>
            <p:ph type="sldNum" sz="quarter" idx="5"/>
          </p:nvPr>
        </p:nvSpPr>
        <p:spPr/>
        <p:txBody>
          <a:bodyPr/>
          <a:lstStyle/>
          <a:p>
            <a:fld id="{224F4054-2C70-4532-BEE5-52F4057F7DB5}" type="slidenum">
              <a:rPr lang="en-AU" smtClean="0"/>
              <a:t>37</a:t>
            </a:fld>
            <a:endParaRPr lang="en-AU" dirty="0"/>
          </a:p>
        </p:txBody>
      </p:sp>
    </p:spTree>
    <p:extLst>
      <p:ext uri="{BB962C8B-B14F-4D97-AF65-F5344CB8AC3E}">
        <p14:creationId xmlns:p14="http://schemas.microsoft.com/office/powerpoint/2010/main" val="245305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40655"/>
            <a:ext cx="9144000" cy="1128890"/>
          </a:xfrm>
          <a:prstGeom prst="rect">
            <a:avLst/>
          </a:prstGeom>
          <a:ln>
            <a:noFill/>
          </a:ln>
        </p:spPr>
        <p:txBody>
          <a:bodyPr anchor="b"/>
          <a:lstStyle>
            <a:lvl1pPr algn="ctr">
              <a:defRPr sz="6000"/>
            </a:lvl1pPr>
          </a:lstStyle>
          <a:p>
            <a:pPr>
              <a:spcBef>
                <a:spcPct val="50000"/>
              </a:spcBef>
            </a:pPr>
            <a:r>
              <a:rPr lang="en-US" sz="4400" dirty="0">
                <a:solidFill>
                  <a:schemeClr val="bg1"/>
                </a:solidFill>
                <a:latin typeface="Proxima Nova Semibold"/>
                <a:cs typeface="Proxima Nova Semibold"/>
              </a:rPr>
              <a:t>Presentation Title Here</a:t>
            </a:r>
          </a:p>
        </p:txBody>
      </p:sp>
      <p:cxnSp>
        <p:nvCxnSpPr>
          <p:cNvPr id="7" name="Straight Connector 6"/>
          <p:cNvCxnSpPr/>
          <p:nvPr userDrawn="1"/>
        </p:nvCxnSpPr>
        <p:spPr>
          <a:xfrm>
            <a:off x="3112910" y="2640656"/>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112910" y="3769545"/>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95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AU"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1471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05133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771769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77936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4003887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705500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883543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478126"/>
            <a:ext cx="5448301" cy="851911"/>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1662546"/>
            <a:ext cx="5448300" cy="3928630"/>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2749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302250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18059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068057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41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465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30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037192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855245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DB58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874776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tx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404909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3863662" y="0"/>
            <a:ext cx="8328338"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131733" y="1122362"/>
            <a:ext cx="7745943"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4131733" y="2228850"/>
            <a:ext cx="7745942"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37660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dirty="0"/>
          </a:p>
        </p:txBody>
      </p:sp>
    </p:spTree>
    <p:extLst>
      <p:ext uri="{BB962C8B-B14F-4D97-AF65-F5344CB8AC3E}">
        <p14:creationId xmlns:p14="http://schemas.microsoft.com/office/powerpoint/2010/main" val="425405413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85537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
        <p:nvSpPr>
          <p:cNvPr id="7" name="Title 1"/>
          <p:cNvSpPr>
            <a:spLocks noGrp="1"/>
          </p:cNvSpPr>
          <p:nvPr>
            <p:ph type="title"/>
          </p:nvPr>
        </p:nvSpPr>
        <p:spPr>
          <a:xfrm>
            <a:off x="838200" y="271991"/>
            <a:ext cx="10515600" cy="738661"/>
          </a:xfrm>
          <a:prstGeom prst="rect">
            <a:avLst/>
          </a:prstGeom>
          <a:noFill/>
          <a:ln w="34925">
            <a:solidFill>
              <a:schemeClr val="bg1"/>
            </a:solidFill>
          </a:ln>
        </p:spPr>
        <p:txBody>
          <a:bodyPr anchor="ctr">
            <a:normAutofit/>
          </a:bodyPr>
          <a:lstStyle>
            <a:lvl1pPr algn="ctr">
              <a:defRPr sz="4000">
                <a:solidFill>
                  <a:srgbClr val="DB582F"/>
                </a:solidFill>
                <a:latin typeface="Proxima Nova Semibold"/>
              </a:defRPr>
            </a:lvl1pPr>
          </a:lstStyle>
          <a:p>
            <a:r>
              <a:rPr lang="en-US" dirty="0"/>
              <a:t>Click to edit Master title style</a:t>
            </a:r>
            <a:endParaRPr lang="en-AU" dirty="0"/>
          </a:p>
        </p:txBody>
      </p:sp>
      <p:sp>
        <p:nvSpPr>
          <p:cNvPr id="8" name="Content Placeholder 2"/>
          <p:cNvSpPr>
            <a:spLocks noGrp="1"/>
          </p:cNvSpPr>
          <p:nvPr>
            <p:ph idx="1"/>
          </p:nvPr>
        </p:nvSpPr>
        <p:spPr>
          <a:xfrm>
            <a:off x="838200" y="1010652"/>
            <a:ext cx="10515600" cy="638443"/>
          </a:xfrm>
        </p:spPr>
        <p:txBody>
          <a:bodyPr>
            <a:normAutofit/>
          </a:bodyPr>
          <a:lstStyle>
            <a:lvl1pPr marL="0" indent="0" algn="ctr">
              <a:buNone/>
              <a:defRPr sz="3600"/>
            </a:lvl1pPr>
          </a:lstStyle>
          <a:p>
            <a:pPr lvl="0"/>
            <a:r>
              <a:rPr lang="en-US" dirty="0"/>
              <a:t>Click to edit Master text styles</a:t>
            </a:r>
          </a:p>
        </p:txBody>
      </p:sp>
    </p:spTree>
    <p:extLst>
      <p:ext uri="{BB962C8B-B14F-4D97-AF65-F5344CB8AC3E}">
        <p14:creationId xmlns:p14="http://schemas.microsoft.com/office/powerpoint/2010/main" val="420682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6705" y="1755326"/>
            <a:ext cx="7303950" cy="4805445"/>
          </a:xfrm>
          <a:prstGeom prst="rect">
            <a:avLst/>
          </a:prstGeom>
        </p:spPr>
      </p:pic>
      <p:sp>
        <p:nvSpPr>
          <p:cNvPr id="10" name="Picture Placeholder 9"/>
          <p:cNvSpPr>
            <a:spLocks noGrp="1"/>
          </p:cNvSpPr>
          <p:nvPr>
            <p:ph type="pic" sz="quarter" idx="12"/>
          </p:nvPr>
        </p:nvSpPr>
        <p:spPr>
          <a:xfrm>
            <a:off x="4763770" y="1998171"/>
            <a:ext cx="6788150" cy="4305062"/>
          </a:xfrm>
          <a:prstGeom prst="rect">
            <a:avLst/>
          </a:prstGeom>
        </p:spPr>
        <p:txBody>
          <a:bodyPr/>
          <a:lstStyle/>
          <a:p>
            <a:endParaRPr lang="en-AU" dirty="0"/>
          </a:p>
        </p:txBody>
      </p:sp>
      <p:sp>
        <p:nvSpPr>
          <p:cNvPr id="9" name="Rectangle 8">
            <a:extLst>
              <a:ext uri="{FF2B5EF4-FFF2-40B4-BE49-F238E27FC236}">
                <a16:creationId xmlns:a16="http://schemas.microsoft.com/office/drawing/2014/main" id="{53F82D5F-774E-4BD0-82E6-9C777A795BE9}"/>
              </a:ext>
            </a:extLst>
          </p:cNvPr>
          <p:cNvSpPr/>
          <p:nvPr userDrawn="1"/>
        </p:nvSpPr>
        <p:spPr>
          <a:xfrm>
            <a:off x="4516705" y="297229"/>
            <a:ext cx="7675295"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63D45CB7-B15E-49CC-B3FA-B22375C623E6}"/>
              </a:ext>
            </a:extLst>
          </p:cNvPr>
          <p:cNvSpPr>
            <a:spLocks noGrp="1"/>
          </p:cNvSpPr>
          <p:nvPr>
            <p:ph type="ctrTitle"/>
          </p:nvPr>
        </p:nvSpPr>
        <p:spPr>
          <a:xfrm>
            <a:off x="4746083" y="476049"/>
            <a:ext cx="7131592"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839497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46" y="210855"/>
            <a:ext cx="3694107" cy="6444756"/>
          </a:xfrm>
          <a:prstGeom prst="rect">
            <a:avLst/>
          </a:prstGeom>
        </p:spPr>
      </p:pic>
      <p:sp>
        <p:nvSpPr>
          <p:cNvPr id="8" name="Picture Placeholder 7"/>
          <p:cNvSpPr>
            <a:spLocks noGrp="1"/>
          </p:cNvSpPr>
          <p:nvPr>
            <p:ph type="pic" sz="quarter" idx="11"/>
          </p:nvPr>
        </p:nvSpPr>
        <p:spPr>
          <a:xfrm>
            <a:off x="838199" y="1013794"/>
            <a:ext cx="3047999" cy="4838878"/>
          </a:xfrm>
          <a:prstGeom prst="rect">
            <a:avLst/>
          </a:prstGeom>
        </p:spPr>
        <p:txBody>
          <a:bodyPr/>
          <a:lstStyle/>
          <a:p>
            <a:endParaRPr lang="en-AU" dirty="0"/>
          </a:p>
        </p:txBody>
      </p:sp>
    </p:spTree>
    <p:extLst>
      <p:ext uri="{BB962C8B-B14F-4D97-AF65-F5344CB8AC3E}">
        <p14:creationId xmlns:p14="http://schemas.microsoft.com/office/powerpoint/2010/main" val="3554951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7533021" y="820248"/>
            <a:ext cx="4658979"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795490" y="999068"/>
            <a:ext cx="4082185"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795491" y="2228850"/>
            <a:ext cx="4082184"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dirty="0"/>
          </a:p>
        </p:txBody>
      </p:sp>
      <p:pic>
        <p:nvPicPr>
          <p:cNvPr id="9" name="Picture 8"/>
          <p:cNvPicPr>
            <a:picLocks noChangeAspect="1"/>
          </p:cNvPicPr>
          <p:nvPr userDrawn="1"/>
        </p:nvPicPr>
        <p:blipFill>
          <a:blip r:embed="rId2"/>
          <a:stretch>
            <a:fillRect/>
          </a:stretch>
        </p:blipFill>
        <p:spPr>
          <a:xfrm>
            <a:off x="4194077" y="288110"/>
            <a:ext cx="2990352" cy="6272661"/>
          </a:xfrm>
          <a:prstGeom prst="rect">
            <a:avLst/>
          </a:prstGeom>
        </p:spPr>
      </p:pic>
      <p:sp>
        <p:nvSpPr>
          <p:cNvPr id="10" name="Picture Placeholder 7"/>
          <p:cNvSpPr>
            <a:spLocks noGrp="1"/>
          </p:cNvSpPr>
          <p:nvPr>
            <p:ph type="pic" sz="quarter" idx="12"/>
          </p:nvPr>
        </p:nvSpPr>
        <p:spPr>
          <a:xfrm>
            <a:off x="4405745" y="1176867"/>
            <a:ext cx="2590800" cy="4512733"/>
          </a:xfrm>
          <a:prstGeom prst="rect">
            <a:avLst/>
          </a:prstGeom>
        </p:spPr>
        <p:txBody>
          <a:bodyPr/>
          <a:lstStyle/>
          <a:p>
            <a:endParaRPr lang="en-AU" dirty="0"/>
          </a:p>
        </p:txBody>
      </p:sp>
    </p:spTree>
    <p:extLst>
      <p:ext uri="{BB962C8B-B14F-4D97-AF65-F5344CB8AC3E}">
        <p14:creationId xmlns:p14="http://schemas.microsoft.com/office/powerpoint/2010/main" val="1631462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328721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216171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70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3085816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880735" y="6109462"/>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2403363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924551" y="6146038"/>
            <a:ext cx="463487" cy="382778"/>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2367496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75824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
        <p:nvSpPr>
          <p:cNvPr id="7" name="Title 1"/>
          <p:cNvSpPr>
            <a:spLocks noGrp="1"/>
          </p:cNvSpPr>
          <p:nvPr>
            <p:ph type="title"/>
          </p:nvPr>
        </p:nvSpPr>
        <p:spPr>
          <a:xfrm>
            <a:off x="838200" y="746124"/>
            <a:ext cx="10515600" cy="738661"/>
          </a:xfrm>
          <a:prstGeom prst="rect">
            <a:avLst/>
          </a:prstGeom>
          <a:noFill/>
          <a:ln w="34925">
            <a:solidFill>
              <a:schemeClr val="bg1"/>
            </a:solidFill>
          </a:ln>
        </p:spPr>
        <p:txBody>
          <a:bodyPr anchor="ctr">
            <a:noAutofit/>
          </a:bodyPr>
          <a:lstStyle>
            <a:lvl1pPr algn="ctr">
              <a:defRPr sz="5400">
                <a:solidFill>
                  <a:srgbClr val="DB582F"/>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195306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880735" y="6109462"/>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3402629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924551" y="6146038"/>
            <a:ext cx="463487" cy="382778"/>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4112675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790489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First Program Title Slide">
    <p:spTree>
      <p:nvGrpSpPr>
        <p:cNvPr id="1" name=""/>
        <p:cNvGrpSpPr/>
        <p:nvPr/>
      </p:nvGrpSpPr>
      <p:grpSpPr>
        <a:xfrm>
          <a:off x="0" y="0"/>
          <a:ext cx="0" cy="0"/>
          <a:chOff x="0" y="0"/>
          <a:chExt cx="0" cy="0"/>
        </a:xfrm>
      </p:grpSpPr>
      <p:sp>
        <p:nvSpPr>
          <p:cNvPr id="4" name="Rectangle 3"/>
          <p:cNvSpPr/>
          <p:nvPr/>
        </p:nvSpPr>
        <p:spPr>
          <a:xfrm>
            <a:off x="1037167" y="0"/>
            <a:ext cx="10058400" cy="3048000"/>
          </a:xfrm>
          <a:prstGeom prst="rect">
            <a:avLst/>
          </a:prstGeom>
          <a:solidFill>
            <a:srgbClr val="0B0E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5" name="Rectangle 4"/>
          <p:cNvSpPr/>
          <p:nvPr/>
        </p:nvSpPr>
        <p:spPr>
          <a:xfrm>
            <a:off x="1037167" y="6172200"/>
            <a:ext cx="10058400" cy="26988"/>
          </a:xfrm>
          <a:prstGeom prst="rect">
            <a:avLst/>
          </a:prstGeom>
          <a:solidFill>
            <a:srgbClr val="0B0E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7" name="Picture 7" descr="L:\EDI-ILR PROGRAM ADMINISTRATION\Forms, Graphics, and Other\~EDI STYLE GUIDE\~LOGOS, FONTS, CLIP ART\LOGO - Cornell\ALL CORNELL LOGOS\web\culogo_web_85blac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0938"/>
            <a:ext cx="29464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16000" y="1295400"/>
            <a:ext cx="10058400" cy="1524000"/>
          </a:xfrm>
        </p:spPr>
        <p:txBody>
          <a:bodyPr>
            <a:noAutofit/>
          </a:bodyPr>
          <a:lstStyle>
            <a:lvl1pP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493520" y="3505200"/>
            <a:ext cx="9144000" cy="990600"/>
          </a:xfrm>
        </p:spPr>
        <p:txBody>
          <a:bodyPr anchor="ctr">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4"/>
          <p:cNvSpPr>
            <a:spLocks noGrp="1"/>
          </p:cNvSpPr>
          <p:nvPr>
            <p:ph type="body" sz="quarter" idx="13"/>
          </p:nvPr>
        </p:nvSpPr>
        <p:spPr>
          <a:xfrm>
            <a:off x="1320800" y="4648200"/>
            <a:ext cx="4745567" cy="762000"/>
          </a:xfrm>
        </p:spPr>
        <p:txBody>
          <a:bodyPr/>
          <a:lstStyle>
            <a:lvl1pPr marL="0" indent="0">
              <a:buNone/>
              <a:defRPr sz="2000">
                <a:latin typeface="Arial" pitchFamily="34" charset="0"/>
                <a:cs typeface="Arial" pitchFamily="34" charset="0"/>
              </a:defRPr>
            </a:lvl1pPr>
          </a:lstStyle>
          <a:p>
            <a:pPr lvl="0"/>
            <a:r>
              <a:rPr lang="en-US"/>
              <a:t>Click to edit Master text styles</a:t>
            </a:r>
          </a:p>
        </p:txBody>
      </p:sp>
      <p:sp>
        <p:nvSpPr>
          <p:cNvPr id="13" name="Text Placeholder 4"/>
          <p:cNvSpPr>
            <a:spLocks noGrp="1"/>
          </p:cNvSpPr>
          <p:nvPr>
            <p:ph type="body" sz="quarter" idx="14"/>
          </p:nvPr>
        </p:nvSpPr>
        <p:spPr>
          <a:xfrm>
            <a:off x="5791200" y="4657859"/>
            <a:ext cx="4978400" cy="762000"/>
          </a:xfrm>
        </p:spPr>
        <p:txBody>
          <a:bodyPr/>
          <a:lstStyle>
            <a:lvl1pPr marL="0" indent="0" algn="r">
              <a:buNone/>
              <a:defRPr sz="2000">
                <a:latin typeface="Arial" pitchFamily="34" charset="0"/>
                <a:cs typeface="Arial" pitchFamily="34" charset="0"/>
              </a:defRPr>
            </a:lvl1pPr>
          </a:lstStyle>
          <a:p>
            <a:pPr lvl="0"/>
            <a:r>
              <a:rPr lang="en-US"/>
              <a:t>Click to edit Master text styles</a:t>
            </a:r>
          </a:p>
        </p:txBody>
      </p:sp>
      <p:sp>
        <p:nvSpPr>
          <p:cNvPr id="14" name="Text Placeholder 4"/>
          <p:cNvSpPr>
            <a:spLocks noGrp="1"/>
          </p:cNvSpPr>
          <p:nvPr>
            <p:ph type="body" sz="quarter" idx="15" hasCustomPrompt="1"/>
          </p:nvPr>
        </p:nvSpPr>
        <p:spPr>
          <a:xfrm>
            <a:off x="1524000" y="152400"/>
            <a:ext cx="6502400" cy="762000"/>
          </a:xfr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b="0">
                <a:solidFill>
                  <a:schemeClr val="bg1"/>
                </a:solidFill>
                <a:latin typeface="Arial" pitchFamily="34" charset="0"/>
                <a:cs typeface="Arial" pitchFamily="34" charset="0"/>
              </a:defRPr>
            </a:lvl1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en-US" sz="2000" dirty="0">
                <a:solidFill>
                  <a:prstClr val="white"/>
                </a:solidFill>
              </a:rPr>
              <a:t>ADA Trainer Network</a:t>
            </a:r>
            <a:endParaRPr lang="en-US" dirty="0"/>
          </a:p>
          <a:p>
            <a:pPr lvl="0"/>
            <a:r>
              <a:rPr lang="en-US" dirty="0"/>
              <a:t>Click to edit Master text styles</a:t>
            </a:r>
          </a:p>
        </p:txBody>
      </p:sp>
      <p:sp>
        <p:nvSpPr>
          <p:cNvPr id="15" name="Slide Number Placeholder 5"/>
          <p:cNvSpPr>
            <a:spLocks noGrp="1"/>
          </p:cNvSpPr>
          <p:nvPr>
            <p:ph type="sldNum" sz="quarter" idx="10"/>
          </p:nvPr>
        </p:nvSpPr>
        <p:spPr>
          <a:xfrm>
            <a:off x="4267200" y="6332539"/>
            <a:ext cx="2844800" cy="365125"/>
          </a:xfrm>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0" y="5853210"/>
            <a:ext cx="3168000" cy="729000"/>
          </a:xfrm>
          <a:prstGeom prst="rect">
            <a:avLst/>
          </a:prstGeom>
          <a:solidFill>
            <a:schemeClr val="bg1"/>
          </a:solidFill>
          <a:ln>
            <a:noFill/>
          </a:ln>
          <a:effectLst/>
        </p:spPr>
      </p:pic>
    </p:spTree>
    <p:extLst>
      <p:ext uri="{BB962C8B-B14F-4D97-AF65-F5344CB8AC3E}">
        <p14:creationId xmlns:p14="http://schemas.microsoft.com/office/powerpoint/2010/main" val="2361609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13" name="Rectangle 12"/>
          <p:cNvSpPr/>
          <p:nvPr/>
        </p:nvSpPr>
        <p:spPr>
          <a:xfrm>
            <a:off x="1037167" y="0"/>
            <a:ext cx="10058400" cy="3048000"/>
          </a:xfrm>
          <a:prstGeom prst="rect">
            <a:avLst/>
          </a:prstGeom>
          <a:solidFill>
            <a:srgbClr val="0B0E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srgbClr val="FFFFFF"/>
              </a:solidFill>
            </a:endParaRPr>
          </a:p>
        </p:txBody>
      </p:sp>
      <p:sp>
        <p:nvSpPr>
          <p:cNvPr id="2" name="Title 1"/>
          <p:cNvSpPr>
            <a:spLocks noGrp="1"/>
          </p:cNvSpPr>
          <p:nvPr>
            <p:ph type="title"/>
          </p:nvPr>
        </p:nvSpPr>
        <p:spPr>
          <a:xfrm>
            <a:off x="1036320" y="1143000"/>
            <a:ext cx="10058400" cy="1676400"/>
          </a:xfrm>
          <a:prstGeom prst="rect">
            <a:avLst/>
          </a:prstGeom>
        </p:spPr>
        <p:txBody>
          <a:bodyPr anchor="t" anchorCtr="0">
            <a:noAutofit/>
          </a:bodyPr>
          <a:lstStyle>
            <a:lvl1pPr algn="ctr">
              <a:defRPr sz="5400" b="1" cap="none" baseline="0">
                <a:solidFill>
                  <a:schemeClr val="bg1"/>
                </a:solidFill>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493520" y="3124200"/>
            <a:ext cx="9144000" cy="914400"/>
          </a:xfrm>
          <a:prstGeom prst="rect">
            <a:avLst/>
          </a:prstGeom>
        </p:spPr>
        <p:txBody>
          <a:bodyPr anchor="t" anchorCtr="0">
            <a:normAutofit/>
          </a:bodyPr>
          <a:lstStyle>
            <a:lvl1pPr marL="0" indent="0" algn="ctr">
              <a:buNone/>
              <a:defRPr sz="3200">
                <a:solidFill>
                  <a:schemeClr val="accent1">
                    <a:lumMod val="75000"/>
                  </a:schemeClr>
                </a:solidFill>
                <a:latin typeface="Calibri" pitchFamily="34" charset="0"/>
                <a:cs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1037167" y="6172200"/>
            <a:ext cx="10058400" cy="26988"/>
          </a:xfrm>
          <a:prstGeom prst="rect">
            <a:avLst/>
          </a:prstGeom>
          <a:solidFill>
            <a:srgbClr val="0B0E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srgbClr val="FFFFFF"/>
              </a:solidFill>
            </a:endParaRPr>
          </a:p>
        </p:txBody>
      </p:sp>
      <p:pic>
        <p:nvPicPr>
          <p:cNvPr id="16" name="Picture 7" descr="L:\EDI-ILR PROGRAM ADMINISTRATION\Forms, Graphics, and Other\~EDI STYLE GUIDE\~LOGOS, FONTS, CLIP ART\LOGO - Cornell\ALL CORNELL LOGOS\web\culogo_web_85blac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0938"/>
            <a:ext cx="29464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0"/>
          </p:nvPr>
        </p:nvSpPr>
        <p:spPr>
          <a:xfrm>
            <a:off x="4267200" y="6332539"/>
            <a:ext cx="2844800" cy="365125"/>
          </a:xfrm>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0" y="5853210"/>
            <a:ext cx="3168000" cy="729000"/>
          </a:xfrm>
          <a:prstGeom prst="rect">
            <a:avLst/>
          </a:prstGeom>
          <a:solidFill>
            <a:schemeClr val="bg1"/>
          </a:solidFill>
          <a:ln>
            <a:noFill/>
          </a:ln>
          <a:effectLst/>
        </p:spPr>
      </p:pic>
    </p:spTree>
    <p:extLst>
      <p:ext uri="{BB962C8B-B14F-4D97-AF65-F5344CB8AC3E}">
        <p14:creationId xmlns:p14="http://schemas.microsoft.com/office/powerpoint/2010/main" val="2706786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Autofit/>
          </a:bodyPr>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1198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pPr/>
              <a:t>‹#›</a:t>
            </a:fld>
            <a:endParaRPr lang="en-US" dirty="0"/>
          </a:p>
        </p:txBody>
      </p:sp>
    </p:spTree>
    <p:extLst>
      <p:ext uri="{BB962C8B-B14F-4D97-AF65-F5344CB8AC3E}">
        <p14:creationId xmlns:p14="http://schemas.microsoft.com/office/powerpoint/2010/main" val="2000230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eaLnBrk="0" hangingPunct="0">
              <a:defRPr b="1"/>
            </a:lvl1pPr>
          </a:lstStyle>
          <a:p>
            <a:pPr>
              <a:defRPr/>
            </a:pPr>
            <a:fld id="{6C6FCA7D-3AFC-491E-946B-471736DAAADD}" type="slidenum">
              <a:rPr lang="en-US"/>
              <a:pPr>
                <a:defRPr/>
              </a:pPr>
              <a:t>‹#›</a:t>
            </a:fld>
            <a:endParaRPr lang="en-US" dirty="0"/>
          </a:p>
        </p:txBody>
      </p:sp>
    </p:spTree>
    <p:extLst>
      <p:ext uri="{BB962C8B-B14F-4D97-AF65-F5344CB8AC3E}">
        <p14:creationId xmlns:p14="http://schemas.microsoft.com/office/powerpoint/2010/main" val="3347398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Picture 7" descr="L:\EDI-ILR PROGRAM ADMINISTRATION\Forms, Graphics, and Other\~EDI STYLE GUIDE\~LOGOS, FONTS, CLIP ART\LOGO - Cornell\ALL CORNELL LOGOS\web\culogo_web_85blac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0938"/>
            <a:ext cx="29464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287000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914400" y="2057400"/>
            <a:ext cx="5080000"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0800" y="2057400"/>
            <a:ext cx="5080000"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8525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609245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914400" y="1828800"/>
            <a:ext cx="5080000"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Media Placeholder 3"/>
          <p:cNvSpPr>
            <a:spLocks noGrp="1"/>
          </p:cNvSpPr>
          <p:nvPr>
            <p:ph type="media" sz="half" idx="2"/>
          </p:nvPr>
        </p:nvSpPr>
        <p:spPr>
          <a:xfrm>
            <a:off x="6197600" y="1828800"/>
            <a:ext cx="5080000" cy="3721100"/>
          </a:xfrm>
        </p:spPr>
        <p:txBody>
          <a:bodyPr rtlCol="0">
            <a:normAutofit/>
          </a:bodyPr>
          <a:lstStyle/>
          <a:p>
            <a:pPr lvl="0"/>
            <a:r>
              <a:rPr lang="en-US" noProof="0" dirty="0"/>
              <a:t>Click icon to add media</a:t>
            </a:r>
          </a:p>
        </p:txBody>
      </p:sp>
      <p:sp>
        <p:nvSpPr>
          <p:cNvPr id="5"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50129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914400" y="1676400"/>
            <a:ext cx="5080000"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76400"/>
            <a:ext cx="5080000" cy="178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3150"/>
            <a:ext cx="5080000" cy="178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50649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US" dirty="0"/>
          </a:p>
        </p:txBody>
      </p:sp>
      <p:sp>
        <p:nvSpPr>
          <p:cNvPr id="3" name="Table Placeholder 2"/>
          <p:cNvSpPr>
            <a:spLocks noGrp="1"/>
          </p:cNvSpPr>
          <p:nvPr>
            <p:ph type="tbl" idx="1"/>
          </p:nvPr>
        </p:nvSpPr>
        <p:spPr>
          <a:xfrm>
            <a:off x="914400" y="1905000"/>
            <a:ext cx="10363200" cy="3949700"/>
          </a:xfrm>
        </p:spPr>
        <p:txBody>
          <a:bodyPr rtlCol="0">
            <a:normAutofit/>
          </a:bodyPr>
          <a:lstStyle/>
          <a:p>
            <a:pPr lvl="0"/>
            <a:r>
              <a:rPr lang="en-US" noProof="0" dirty="0"/>
              <a:t>Click icon to add table</a:t>
            </a:r>
          </a:p>
        </p:txBody>
      </p:sp>
      <p:sp>
        <p:nvSpPr>
          <p:cNvPr id="4" name="Slide Number Placeholder 5"/>
          <p:cNvSpPr>
            <a:spLocks noGrp="1"/>
          </p:cNvSpPr>
          <p:nvPr>
            <p:ph type="sldNum" sz="quarter" idx="10"/>
          </p:nvPr>
        </p:nvSpPr>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323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eaLnBrk="0" hangingPunct="0">
              <a:defRPr b="1">
                <a:solidFill>
                  <a:prstClr val="black">
                    <a:tint val="75000"/>
                  </a:prstClr>
                </a:solidFill>
              </a:defRPr>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863380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p:cNvSpPr>
            <a:spLocks noGrp="1"/>
          </p:cNvSpPr>
          <p:nvPr>
            <p:ph type="sldNum" sz="quarter" idx="10"/>
          </p:nvPr>
        </p:nvSpPr>
        <p:spPr/>
        <p:txBody>
          <a:bodyPr/>
          <a:lstStyle>
            <a:lvl1pPr eaLnBrk="0" hangingPunct="0">
              <a:defRPr b="1">
                <a:solidFill>
                  <a:prstClr val="white">
                    <a:lumMod val="50000"/>
                  </a:prstClr>
                </a:solidFill>
              </a:defRPr>
            </a:lvl1pPr>
          </a:lstStyle>
          <a:p>
            <a:fld id="{1B1E715D-2617-4890-9294-667741D2518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85485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Disclaimer">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a:xfrm>
            <a:off x="4267200" y="6332539"/>
            <a:ext cx="2844800" cy="365125"/>
          </a:xfrm>
        </p:spPr>
        <p:txBody>
          <a:bodyPr/>
          <a:lstStyle>
            <a:lvl1pPr eaLnBrk="0" hangingPunct="0">
              <a:defRPr b="1"/>
            </a:lvl1pPr>
          </a:lstStyle>
          <a:p>
            <a:fld id="{1B1E715D-2617-4890-9294-667741D25189}" type="slidenum">
              <a:rPr lang="en-US" smtClean="0">
                <a:solidFill>
                  <a:prstClr val="black"/>
                </a:solidFill>
              </a:rPr>
              <a:pPr/>
              <a:t>‹#›</a:t>
            </a:fld>
            <a:endParaRPr lang="en-US" dirty="0">
              <a:solidFill>
                <a:prstClr val="black"/>
              </a:solidFill>
            </a:endParaRPr>
          </a:p>
        </p:txBody>
      </p:sp>
      <p:sp>
        <p:nvSpPr>
          <p:cNvPr id="2" name="TextBox 1"/>
          <p:cNvSpPr txBox="1"/>
          <p:nvPr/>
        </p:nvSpPr>
        <p:spPr bwMode="auto">
          <a:xfrm>
            <a:off x="609600" y="1981200"/>
            <a:ext cx="109728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fontAlgn="base"/>
            <a:r>
              <a:rPr lang="en-US" sz="2400" dirty="0">
                <a:solidFill>
                  <a:prstClr val="black"/>
                </a:solidFill>
              </a:rPr>
              <a:t>Information, materials, and/or technical assistance are intended solely as informal guidance, and are neither a determination of your legal rights or responsibilities under the ADA, nor binding on any agency with enforcement responsibility under the ADA.</a:t>
            </a:r>
          </a:p>
          <a:p>
            <a:pPr fontAlgn="base"/>
            <a:endParaRPr lang="en-US" sz="2400" dirty="0">
              <a:solidFill>
                <a:prstClr val="black"/>
              </a:solidFill>
            </a:endParaRPr>
          </a:p>
          <a:p>
            <a:pPr fontAlgn="base"/>
            <a:r>
              <a:rPr lang="en-US" sz="2400" dirty="0">
                <a:solidFill>
                  <a:prstClr val="black"/>
                </a:solidFill>
              </a:rPr>
              <a:t>The Northeast ADA Center is authorized by the National Institute on Disability and Rehabilitation Research (NIDRR) to provide information, materials, and technical assistance to individuals and entities that are covered by the ADA.</a:t>
            </a:r>
          </a:p>
          <a:p>
            <a:pPr fontAlgn="base">
              <a:spcBef>
                <a:spcPct val="0"/>
              </a:spcBef>
              <a:spcAft>
                <a:spcPct val="0"/>
              </a:spcAft>
            </a:pPr>
            <a:endParaRPr lang="en-US" sz="2000" dirty="0">
              <a:solidFill>
                <a:prstClr val="white"/>
              </a:solidFill>
            </a:endParaRPr>
          </a:p>
        </p:txBody>
      </p:sp>
      <p:sp>
        <p:nvSpPr>
          <p:cNvPr id="4" name="TextBox 3"/>
          <p:cNvSpPr txBox="1"/>
          <p:nvPr/>
        </p:nvSpPr>
        <p:spPr bwMode="auto">
          <a:xfrm>
            <a:off x="609600" y="533401"/>
            <a:ext cx="10972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fontAlgn="base">
              <a:spcBef>
                <a:spcPct val="0"/>
              </a:spcBef>
              <a:spcAft>
                <a:spcPct val="0"/>
              </a:spcAft>
            </a:pPr>
            <a:r>
              <a:rPr lang="en-US" sz="4400" b="1" dirty="0">
                <a:solidFill>
                  <a:prstClr val="black"/>
                </a:solidFill>
              </a:rPr>
              <a:t>Disclaimer</a:t>
            </a:r>
          </a:p>
        </p:txBody>
      </p:sp>
    </p:spTree>
    <p:extLst>
      <p:ext uri="{BB962C8B-B14F-4D97-AF65-F5344CB8AC3E}">
        <p14:creationId xmlns:p14="http://schemas.microsoft.com/office/powerpoint/2010/main" val="3256661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6320" y="1143000"/>
            <a:ext cx="10058400" cy="1676400"/>
          </a:xfrm>
          <a:prstGeom prst="rect">
            <a:avLst/>
          </a:prstGeom>
        </p:spPr>
        <p:txBody>
          <a:bodyPr anchor="t" anchorCtr="0">
            <a:normAutofit/>
          </a:bodyPr>
          <a:lstStyle>
            <a:lvl1pPr algn="ctr">
              <a:defRPr sz="4400" b="1" cap="none" baseline="0">
                <a:solidFill>
                  <a:schemeClr val="bg1"/>
                </a:solidFill>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493520" y="3124200"/>
            <a:ext cx="9144000" cy="914400"/>
          </a:xfrm>
          <a:prstGeom prst="rect">
            <a:avLst/>
          </a:prstGeom>
        </p:spPr>
        <p:txBody>
          <a:bodyPr anchor="t" anchorCtr="0">
            <a:normAutofit/>
          </a:bodyPr>
          <a:lstStyle>
            <a:lvl1pPr marL="0" indent="0" algn="ctr">
              <a:buNone/>
              <a:defRPr sz="3400" b="1">
                <a:solidFill>
                  <a:schemeClr val="accent1">
                    <a:lumMod val="75000"/>
                  </a:schemeClr>
                </a:solidFill>
                <a:latin typeface="Calibri" pitchFamily="34" charset="0"/>
                <a:cs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5384800" y="6324601"/>
            <a:ext cx="1016000" cy="365125"/>
          </a:xfrm>
          <a:prstGeom prst="rect">
            <a:avLst/>
          </a:prstGeom>
        </p:spPr>
        <p:txBody>
          <a:bodyPr/>
          <a:lstStyle>
            <a:lvl1pPr algn="ctr">
              <a:defRPr sz="1500">
                <a:latin typeface="Calibri" pitchFamily="34" charset="0"/>
                <a:cs typeface="Calibri" pitchFamily="34" charset="0"/>
              </a:defRPr>
            </a:lvl1pPr>
          </a:lstStyle>
          <a:p>
            <a:fld id="{1B1E715D-2617-4890-9294-667741D25189}" type="slidenum">
              <a:rPr lang="en-US" smtClean="0">
                <a:solidFill>
                  <a:prstClr val="black"/>
                </a:solidFill>
              </a:rPr>
              <a:pPr/>
              <a:t>‹#›</a:t>
            </a:fld>
            <a:endParaRPr lang="en-US" dirty="0">
              <a:solidFill>
                <a:prstClr val="black"/>
              </a:solidFill>
            </a:endParaRPr>
          </a:p>
        </p:txBody>
      </p:sp>
      <p:sp>
        <p:nvSpPr>
          <p:cNvPr id="10" name="Text Placeholder 2"/>
          <p:cNvSpPr>
            <a:spLocks noGrp="1"/>
          </p:cNvSpPr>
          <p:nvPr>
            <p:ph type="body" idx="13"/>
          </p:nvPr>
        </p:nvSpPr>
        <p:spPr>
          <a:xfrm>
            <a:off x="1524000" y="4953000"/>
            <a:ext cx="4165600" cy="914400"/>
          </a:xfrm>
          <a:prstGeom prst="rect">
            <a:avLst/>
          </a:prstGeom>
        </p:spPr>
        <p:txBody>
          <a:bodyPr anchor="t" anchorCtr="0">
            <a:normAutofit/>
          </a:bodyPr>
          <a:lstStyle>
            <a:lvl1pPr marL="0" indent="0" algn="l">
              <a:buNone/>
              <a:defRPr sz="1800">
                <a:solidFill>
                  <a:schemeClr val="tx1"/>
                </a:solidFill>
                <a:latin typeface="Calibri" pitchFamily="34" charset="0"/>
                <a:cs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4193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B1E715D-2617-4890-9294-667741D25189}" type="slidenum">
              <a:rPr lang="en-US" smtClean="0">
                <a:solidFill>
                  <a:prstClr val="black"/>
                </a:solidFill>
              </a:rPr>
              <a:pPr/>
              <a:t>‹#›</a:t>
            </a:fld>
            <a:endParaRPr lang="en-US" dirty="0">
              <a:solidFill>
                <a:prstClr val="black"/>
              </a:solidFill>
            </a:endParaRPr>
          </a:p>
        </p:txBody>
      </p:sp>
      <p:sp>
        <p:nvSpPr>
          <p:cNvPr id="5" name="Title Placeholder 6"/>
          <p:cNvSpPr>
            <a:spLocks noGrp="1"/>
          </p:cNvSpPr>
          <p:nvPr>
            <p:ph type="title"/>
          </p:nvPr>
        </p:nvSpPr>
        <p:spPr>
          <a:xfrm>
            <a:off x="609600" y="381000"/>
            <a:ext cx="9448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541049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5384800" y="6324601"/>
            <a:ext cx="1016000" cy="365125"/>
          </a:xfrm>
          <a:prstGeom prst="rect">
            <a:avLst/>
          </a:prstGeom>
        </p:spPr>
        <p:txBody>
          <a:bodyPr/>
          <a:lstStyle>
            <a:lvl1pPr algn="ctr">
              <a:defRPr sz="1500">
                <a:latin typeface="Calibri" pitchFamily="34" charset="0"/>
                <a:cs typeface="Calibri" pitchFamily="34" charset="0"/>
              </a:defRPr>
            </a:lvl1pPr>
          </a:lstStyle>
          <a:p>
            <a:fld id="{1B1E715D-2617-4890-9294-667741D25189}" type="slidenum">
              <a:rPr lang="en-US" smtClean="0">
                <a:solidFill>
                  <a:prstClr val="black"/>
                </a:solidFill>
              </a:rPr>
              <a:pPr/>
              <a:t>‹#›</a:t>
            </a:fld>
            <a:endParaRPr lang="en-US" dirty="0">
              <a:solidFill>
                <a:prstClr val="black"/>
              </a:solidFill>
            </a:endParaRPr>
          </a:p>
        </p:txBody>
      </p:sp>
      <p:sp>
        <p:nvSpPr>
          <p:cNvPr id="9" name="Content Placeholder 8"/>
          <p:cNvSpPr>
            <a:spLocks noGrp="1"/>
          </p:cNvSpPr>
          <p:nvPr>
            <p:ph sz="quarter" idx="10"/>
          </p:nvPr>
        </p:nvSpPr>
        <p:spPr>
          <a:xfrm>
            <a:off x="1016000" y="2133600"/>
            <a:ext cx="100584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6"/>
          <p:cNvSpPr>
            <a:spLocks noGrp="1"/>
          </p:cNvSpPr>
          <p:nvPr>
            <p:ph type="title"/>
          </p:nvPr>
        </p:nvSpPr>
        <p:spPr>
          <a:xfrm>
            <a:off x="609600" y="381000"/>
            <a:ext cx="9448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027504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B1E715D-2617-4890-9294-667741D25189}" type="slidenum">
              <a:rPr lang="en-US" smtClean="0">
                <a:solidFill>
                  <a:prstClr val="black"/>
                </a:solidFill>
              </a:rPr>
              <a:pPr/>
              <a:t>‹#›</a:t>
            </a:fld>
            <a:endParaRPr lang="en-US" dirty="0">
              <a:solidFill>
                <a:prstClr val="black"/>
              </a:solidFill>
            </a:endParaRPr>
          </a:p>
        </p:txBody>
      </p:sp>
      <p:sp>
        <p:nvSpPr>
          <p:cNvPr id="9" name="Title Placeholder 6"/>
          <p:cNvSpPr>
            <a:spLocks noGrp="1"/>
          </p:cNvSpPr>
          <p:nvPr>
            <p:ph type="title"/>
          </p:nvPr>
        </p:nvSpPr>
        <p:spPr>
          <a:xfrm>
            <a:off x="609600" y="381000"/>
            <a:ext cx="9448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Text Placeholder 10"/>
          <p:cNvSpPr>
            <a:spLocks noGrp="1"/>
          </p:cNvSpPr>
          <p:nvPr>
            <p:ph type="body" sz="quarter" idx="11"/>
          </p:nvPr>
        </p:nvSpPr>
        <p:spPr>
          <a:xfrm>
            <a:off x="1117600" y="2209800"/>
            <a:ext cx="9956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87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786716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 name="Title 3"/>
          <p:cNvSpPr>
            <a:spLocks noGrp="1"/>
          </p:cNvSpPr>
          <p:nvPr>
            <p:ph type="title"/>
          </p:nvPr>
        </p:nvSpPr>
        <p:spPr>
          <a:xfrm>
            <a:off x="1341120" y="1371600"/>
            <a:ext cx="9448800" cy="1371600"/>
          </a:xfrm>
        </p:spPr>
        <p:txBody>
          <a:bodyPr/>
          <a:lstStyle>
            <a:lvl1pPr>
              <a:defRPr>
                <a:solidFill>
                  <a:schemeClr val="bg1"/>
                </a:solidFill>
              </a:defRPr>
            </a:lvl1pPr>
          </a:lstStyle>
          <a:p>
            <a:r>
              <a:rPr lang="en-US" dirty="0"/>
              <a:t>Click to edit Master title style</a:t>
            </a:r>
          </a:p>
        </p:txBody>
      </p:sp>
      <p:sp>
        <p:nvSpPr>
          <p:cNvPr id="5" name="Slide Number Placeholder 2"/>
          <p:cNvSpPr>
            <a:spLocks noGrp="1"/>
          </p:cNvSpPr>
          <p:nvPr>
            <p:ph type="sldNum" sz="quarter" idx="10"/>
          </p:nvPr>
        </p:nvSpPr>
        <p:spPr>
          <a:xfrm>
            <a:off x="5384800" y="6324601"/>
            <a:ext cx="1016000" cy="365125"/>
          </a:xfrm>
        </p:spPr>
        <p:txBody>
          <a:bodyPr/>
          <a:lstStyle/>
          <a:p>
            <a:fld id="{1B1E715D-2617-4890-9294-667741D25189}" type="slidenum">
              <a:rPr lang="en-US" smtClean="0">
                <a:solidFill>
                  <a:prstClr val="black"/>
                </a:solidFill>
              </a:rPr>
              <a:pPr/>
              <a:t>‹#›</a:t>
            </a:fld>
            <a:endParaRPr lang="en-US" dirty="0">
              <a:solidFill>
                <a:prstClr val="black"/>
              </a:solidFill>
            </a:endParaRPr>
          </a:p>
        </p:txBody>
      </p:sp>
      <p:pic>
        <p:nvPicPr>
          <p:cNvPr id="6" name="Picture 5" descr="L:\DISABILITY ACCESSIBILITY AND ACCOMODATION\DBTAC-Northeast Past grant cycles\Marketing\Northeast ADA Center Logos\ADA LOGO VERSIONS (Cornell)\ADA JPG RGB\ADA Big Red (circle) .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42401" y="4572000"/>
            <a:ext cx="2623505" cy="21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10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789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27042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051702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90AE13-9556-428D-B92C-DFFA4DFEF7B1}" type="slidenum">
              <a:rPr kumimoji="0" lang="en-AU"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779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90AE13-9556-428D-B92C-DFFA4DFEF7B1}" type="slidenum">
              <a:rPr kumimoji="0" lang="en-AU"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26784561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43037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637184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079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1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9724291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071126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3433548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358622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4217907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662067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85564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endParaRPr lang="en-AU"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AU"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64838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endParaRPr lang="en-AU"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AU"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466846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6.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6.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18.e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1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20.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4.xml"/><Relationship Id="rId1"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6.xml"/><Relationship Id="rId7" Type="http://schemas.openxmlformats.org/officeDocument/2006/relationships/image" Target="../media/image15.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5.png"/><Relationship Id="rId5" Type="http://schemas.openxmlformats.org/officeDocument/2006/relationships/theme" Target="../theme/theme15.xml"/><Relationship Id="rId4" Type="http://schemas.openxmlformats.org/officeDocument/2006/relationships/slideLayout" Target="../slideLayouts/slideLayout67.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image" Target="../media/image21.jpe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4.xml"/><Relationship Id="rId7" Type="http://schemas.openxmlformats.org/officeDocument/2006/relationships/image" Target="../media/image15.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5.png"/><Relationship Id="rId5" Type="http://schemas.openxmlformats.org/officeDocument/2006/relationships/theme" Target="../theme/theme18.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7.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8.xml"/><Relationship Id="rId1"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ectangle 6"/>
          <p:cNvSpPr/>
          <p:nvPr userDrawn="1"/>
        </p:nvSpPr>
        <p:spPr>
          <a:xfrm>
            <a:off x="0" y="0"/>
            <a:ext cx="12192000" cy="6858000"/>
          </a:xfrm>
          <a:prstGeom prst="rect">
            <a:avLst/>
          </a:prstGeom>
          <a:solidFill>
            <a:srgbClr val="E65225">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p:nvPr userDrawn="1"/>
        </p:nvSpPr>
        <p:spPr>
          <a:xfrm>
            <a:off x="0" y="5807075"/>
            <a:ext cx="12192000" cy="1050925"/>
          </a:xfrm>
          <a:prstGeom prst="rect">
            <a:avLst/>
          </a:prstGeom>
          <a:solidFill>
            <a:srgbClr val="2929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TextBox 8"/>
          <p:cNvSpPr txBox="1"/>
          <p:nvPr userDrawn="1"/>
        </p:nvSpPr>
        <p:spPr>
          <a:xfrm>
            <a:off x="477838" y="6030913"/>
            <a:ext cx="4846637" cy="534121"/>
          </a:xfrm>
          <a:prstGeom prst="rect">
            <a:avLst/>
          </a:prstGeom>
          <a:solidFill>
            <a:srgbClr val="292929"/>
          </a:solidFill>
        </p:spPr>
        <p:txBody>
          <a:bodyPr>
            <a:spAutoFit/>
          </a:bodyPr>
          <a:lstStyle/>
          <a:p>
            <a:pPr>
              <a:lnSpc>
                <a:spcPct val="50000"/>
              </a:lnSpc>
              <a:spcBef>
                <a:spcPct val="50000"/>
              </a:spcBef>
              <a:defRPr/>
            </a:pPr>
            <a:r>
              <a:rPr lang="en-US" kern="1500" dirty="0">
                <a:solidFill>
                  <a:schemeClr val="bg1"/>
                </a:solidFill>
                <a:latin typeface="+mn-lt"/>
                <a:ea typeface="ＭＳ Ｐゴシック" charset="0"/>
                <a:cs typeface="Proxima Nova Light"/>
              </a:rPr>
              <a:t>www.accessibilityoz.com</a:t>
            </a:r>
          </a:p>
          <a:p>
            <a:pPr>
              <a:lnSpc>
                <a:spcPct val="50000"/>
              </a:lnSpc>
              <a:spcBef>
                <a:spcPct val="50000"/>
              </a:spcBef>
              <a:defRPr/>
            </a:pPr>
            <a:r>
              <a:rPr lang="en-US" kern="1500" dirty="0">
                <a:solidFill>
                  <a:schemeClr val="bg1"/>
                </a:solidFill>
                <a:latin typeface="+mn-lt"/>
                <a:ea typeface="ＭＳ Ｐゴシック" charset="0"/>
                <a:cs typeface="Proxima Nova Semibold"/>
              </a:rPr>
              <a:t>@AccessibilityOz</a:t>
            </a:r>
          </a:p>
        </p:txBody>
      </p:sp>
      <p:pic>
        <p:nvPicPr>
          <p:cNvPr id="10" name="Picture 7" descr="Accessibility_Oz_white.psd"/>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21383" y="5828506"/>
            <a:ext cx="1862138"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838648"/>
      </p:ext>
    </p:extLst>
  </p:cSld>
  <p:clrMap bg1="lt1" tx1="dk1" bg2="lt2" tx2="dk2" accent1="accent1" accent2="accent2" accent3="accent3" accent4="accent4" accent5="accent5" accent6="accent6" hlink="hlink" folHlink="folHlink"/>
  <p:sldLayoutIdLst>
    <p:sldLayoutId id="2147483713" r:id="rId1"/>
    <p:sldLayoutId id="214748371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698616" y="6037678"/>
            <a:ext cx="2170787" cy="400110"/>
          </a:xfrm>
          <a:prstGeom prst="rect">
            <a:avLst/>
          </a:prstGeom>
          <a:noFill/>
          <a:ln>
            <a:noFill/>
          </a:ln>
        </p:spPr>
        <p:txBody>
          <a:bodyPr wrap="none" lIns="91440" tIns="45720" rIns="91440" bIns="45720">
            <a:spAutoFit/>
          </a:bodyPr>
          <a:lstStyle/>
          <a:p>
            <a:pPr algn="ctr"/>
            <a:r>
              <a:rPr lang="en-AU" sz="2000" cap="none" spc="0" dirty="0">
                <a:ln w="12700">
                  <a:noFill/>
                  <a:prstDash val="solid"/>
                </a:ln>
                <a:solidFill>
                  <a:srgbClr val="E65225"/>
                </a:solidFill>
                <a:latin typeface="Proxima Nova Semibold"/>
                <a:cs typeface="Proxima Nova Semibold"/>
              </a:rPr>
              <a:t>@AccessibilityOz</a:t>
            </a: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6">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975" y="6050173"/>
            <a:ext cx="375121" cy="375121"/>
          </a:xfrm>
          <a:prstGeom prst="rect">
            <a:avLst/>
          </a:prstGeom>
        </p:spPr>
      </p:pic>
      <p:sp>
        <p:nvSpPr>
          <p:cNvPr id="15" name="Slide Number Placeholder 5"/>
          <p:cNvSpPr>
            <a:spLocks noGrp="1"/>
          </p:cNvSpPr>
          <p:nvPr>
            <p:ph type="sldNum" sz="quarter" idx="4"/>
          </p:nvPr>
        </p:nvSpPr>
        <p:spPr>
          <a:xfrm>
            <a:off x="5887510" y="6055170"/>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1962368029"/>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7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698616" y="6037678"/>
            <a:ext cx="2170787" cy="400110"/>
          </a:xfrm>
          <a:prstGeom prst="rect">
            <a:avLst/>
          </a:prstGeom>
          <a:noFill/>
          <a:ln>
            <a:noFill/>
          </a:ln>
        </p:spPr>
        <p:txBody>
          <a:bodyPr wrap="none" lIns="91440" tIns="45720" rIns="91440" bIns="45720">
            <a:spAutoFit/>
          </a:bodyPr>
          <a:lstStyle/>
          <a:p>
            <a:pPr algn="ctr"/>
            <a:r>
              <a:rPr lang="en-AU" sz="2000" cap="none" spc="0" dirty="0">
                <a:ln w="12700">
                  <a:noFill/>
                  <a:prstDash val="solid"/>
                </a:ln>
                <a:solidFill>
                  <a:srgbClr val="E65225"/>
                </a:solidFill>
                <a:latin typeface="Proxima Nova Semibold"/>
                <a:cs typeface="Proxima Nova Semibold"/>
              </a:rPr>
              <a:t>@AccessibilityOz</a:t>
            </a: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6">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975" y="6050173"/>
            <a:ext cx="375121" cy="375121"/>
          </a:xfrm>
          <a:prstGeom prst="rect">
            <a:avLst/>
          </a:prstGeom>
        </p:spPr>
      </p:pic>
      <p:sp>
        <p:nvSpPr>
          <p:cNvPr id="15" name="Slide Number Placeholder 5"/>
          <p:cNvSpPr>
            <a:spLocks noGrp="1"/>
          </p:cNvSpPr>
          <p:nvPr>
            <p:ph type="sldNum" sz="quarter" idx="4"/>
          </p:nvPr>
        </p:nvSpPr>
        <p:spPr>
          <a:xfrm>
            <a:off x="5887510" y="6055170"/>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30837789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1037167" y="6172200"/>
            <a:ext cx="10058400" cy="26988"/>
          </a:xfrm>
          <a:prstGeom prst="rect">
            <a:avLst/>
          </a:prstGeom>
          <a:solidFill>
            <a:srgbClr val="0B0E95"/>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anchor="ctr"/>
          <a:lstStyle/>
          <a:p>
            <a:endParaRPr lang="en-US" sz="1800" dirty="0">
              <a:solidFill>
                <a:srgbClr val="FFFFFF"/>
              </a:solidFill>
              <a:latin typeface="Times New Roman" pitchFamily="18" charset="0"/>
            </a:endParaRPr>
          </a:p>
        </p:txBody>
      </p:sp>
      <p:sp>
        <p:nvSpPr>
          <p:cNvPr id="1027" name="Title Placeholder 1"/>
          <p:cNvSpPr>
            <a:spLocks noGrp="1"/>
          </p:cNvSpPr>
          <p:nvPr>
            <p:ph type="title"/>
          </p:nvPr>
        </p:nvSpPr>
        <p:spPr bwMode="auto">
          <a:xfrm>
            <a:off x="6096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09600" y="1798638"/>
            <a:ext cx="109728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267200" y="6332539"/>
            <a:ext cx="2844800" cy="365125"/>
          </a:xfrm>
          <a:prstGeom prst="rect">
            <a:avLst/>
          </a:prstGeom>
        </p:spPr>
        <p:txBody>
          <a:bodyPr vert="horz" lIns="91440" tIns="45720" rIns="91440" bIns="45720" rtlCol="0" anchor="ctr"/>
          <a:lstStyle>
            <a:lvl1pPr algn="ctr" eaLnBrk="1" hangingPunct="1">
              <a:defRPr sz="1200" b="0">
                <a:solidFill>
                  <a:prstClr val="black">
                    <a:tint val="75000"/>
                  </a:prstClr>
                </a:solidFill>
                <a:latin typeface="Arial" pitchFamily="34" charset="0"/>
              </a:defRPr>
            </a:lvl1pPr>
          </a:lstStyle>
          <a:p>
            <a:fld id="{1B1E715D-2617-4890-9294-667741D25189}" type="slidenum">
              <a:rPr lang="en-US" smtClean="0">
                <a:solidFill>
                  <a:prstClr val="black"/>
                </a:solidFill>
              </a:rPr>
              <a:pPr/>
              <a:t>‹#›</a:t>
            </a:fld>
            <a:endParaRPr lang="en-US" dirty="0">
              <a:solidFill>
                <a:prstClr val="black"/>
              </a:solidFill>
            </a:endParaRPr>
          </a:p>
        </p:txBody>
      </p:sp>
      <p:sp>
        <p:nvSpPr>
          <p:cNvPr id="1030" name="Rectangle 6"/>
          <p:cNvSpPr>
            <a:spLocks noChangeArrowheads="1"/>
          </p:cNvSpPr>
          <p:nvPr/>
        </p:nvSpPr>
        <p:spPr bwMode="auto">
          <a:xfrm>
            <a:off x="1037167" y="0"/>
            <a:ext cx="10058400" cy="381000"/>
          </a:xfrm>
          <a:prstGeom prst="rect">
            <a:avLst/>
          </a:prstGeom>
          <a:solidFill>
            <a:srgbClr val="0B0E95"/>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anchor="ctr"/>
          <a:lstStyle/>
          <a:p>
            <a:endParaRPr lang="en-US" sz="1800" dirty="0">
              <a:solidFill>
                <a:srgbClr val="FFFFFF"/>
              </a:solidFill>
              <a:latin typeface="Times New Roman" pitchFamily="18" charset="0"/>
            </a:endParaRPr>
          </a:p>
        </p:txBody>
      </p:sp>
      <p:pic>
        <p:nvPicPr>
          <p:cNvPr id="1032" name="Picture 7" descr="L:\EDI-ILR PROGRAM ADMINISTRATION\Forms, Graphics, and Other\~EDI STYLE GUIDE\~LOGOS, FONTS, CLIP ART\LOGO - Cornell\ALL CORNELL LOGOS\web\culogo_web_85black.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230938"/>
            <a:ext cx="29464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36000" y="5853210"/>
            <a:ext cx="3168000" cy="729000"/>
          </a:xfrm>
          <a:prstGeom prst="rect">
            <a:avLst/>
          </a:prstGeom>
          <a:solidFill>
            <a:schemeClr val="bg1"/>
          </a:solidFill>
          <a:ln>
            <a:noFill/>
          </a:ln>
          <a:effectLst/>
        </p:spPr>
      </p:pic>
    </p:spTree>
    <p:extLst>
      <p:ext uri="{BB962C8B-B14F-4D97-AF65-F5344CB8AC3E}">
        <p14:creationId xmlns:p14="http://schemas.microsoft.com/office/powerpoint/2010/main" val="108422280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Lst>
  <p:hf hdr="0" ftr="0" dt="0"/>
  <p:txStyles>
    <p:titleStyle>
      <a:lvl1pPr algn="ctr" rtl="0" eaLnBrk="1" fontAlgn="base" hangingPunct="1">
        <a:spcBef>
          <a:spcPct val="0"/>
        </a:spcBef>
        <a:spcAft>
          <a:spcPct val="0"/>
        </a:spcAft>
        <a:defRPr sz="4400" b="1" kern="1200">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Calibri" pitchFamily="34" charset="0"/>
        </a:defRPr>
      </a:lvl2pPr>
      <a:lvl3pPr algn="ctr" rtl="0" eaLnBrk="1" fontAlgn="base" hangingPunct="1">
        <a:spcBef>
          <a:spcPct val="0"/>
        </a:spcBef>
        <a:spcAft>
          <a:spcPct val="0"/>
        </a:spcAft>
        <a:defRPr sz="4400" b="1">
          <a:solidFill>
            <a:schemeClr val="tx1"/>
          </a:solidFill>
          <a:latin typeface="Calibri" pitchFamily="34" charset="0"/>
        </a:defRPr>
      </a:lvl3pPr>
      <a:lvl4pPr algn="ctr" rtl="0" eaLnBrk="1" fontAlgn="base" hangingPunct="1">
        <a:spcBef>
          <a:spcPct val="0"/>
        </a:spcBef>
        <a:spcAft>
          <a:spcPct val="0"/>
        </a:spcAft>
        <a:defRPr sz="4400" b="1">
          <a:solidFill>
            <a:schemeClr val="tx1"/>
          </a:solidFill>
          <a:latin typeface="Calibri" pitchFamily="34" charset="0"/>
        </a:defRPr>
      </a:lvl4pPr>
      <a:lvl5pPr algn="ctr" rtl="0" eaLnBrk="1" fontAlgn="base" hangingPunct="1">
        <a:spcBef>
          <a:spcPct val="0"/>
        </a:spcBef>
        <a:spcAft>
          <a:spcPct val="0"/>
        </a:spcAft>
        <a:defRPr sz="4400" b="1">
          <a:solidFill>
            <a:schemeClr val="tx1"/>
          </a:solidFill>
          <a:latin typeface="Calibri" pitchFamily="34" charset="0"/>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1202046" y="0"/>
            <a:ext cx="13523014" cy="6858000"/>
          </a:xfrm>
          <a:prstGeom prst="rect">
            <a:avLst/>
          </a:prstGeom>
        </p:spPr>
      </p:pic>
    </p:spTree>
    <p:extLst>
      <p:ext uri="{BB962C8B-B14F-4D97-AF65-F5344CB8AC3E}">
        <p14:creationId xmlns:p14="http://schemas.microsoft.com/office/powerpoint/2010/main" val="3201220643"/>
      </p:ext>
    </p:extLst>
  </p:cSld>
  <p:clrMap bg1="lt1" tx1="dk1" bg2="lt2" tx2="dk2" accent1="accent1" accent2="accent2" accent3="accent3" accent4="accent4" accent5="accent5" accent6="accent6" hlink="hlink" folHlink="folHlink"/>
  <p:sldLayoutIdLst>
    <p:sldLayoutId id="2147483770" r:id="rId1"/>
    <p:sldLayoutId id="21474837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0442978"/>
      </p:ext>
    </p:ext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w="12700">
                  <a:noFill/>
                  <a:prstDash val="solid"/>
                </a:ln>
                <a:solidFill>
                  <a:srgbClr val="E65225"/>
                </a:solidFill>
                <a:effectLst/>
                <a:uLnTx/>
                <a:uFillTx/>
                <a:latin typeface="Proxima Nova Semibold"/>
                <a:ea typeface="+mn-ea"/>
                <a:cs typeface="Proxima Nova Semibold"/>
              </a:rPr>
              <a:t>@</a:t>
            </a:r>
            <a:r>
              <a:rPr kumimoji="0" lang="en-AU" sz="2000" b="0" i="0" u="none" strike="noStrike" kern="1200" cap="none" spc="0" normalizeH="0" baseline="0" noProof="0" dirty="0" err="1">
                <a:ln w="12700">
                  <a:noFill/>
                  <a:prstDash val="solid"/>
                </a:ln>
                <a:solidFill>
                  <a:srgbClr val="E65225"/>
                </a:solidFill>
                <a:effectLst/>
                <a:uLnTx/>
                <a:uFillTx/>
                <a:latin typeface="Proxima Nova Semibold"/>
                <a:ea typeface="+mn-ea"/>
                <a:cs typeface="Proxima Nova Semibold"/>
              </a:rPr>
              <a:t>accessibilityoz</a:t>
            </a:r>
            <a:endParaRPr kumimoji="0" lang="en-AU" sz="2000" b="0" i="0" u="none" strike="noStrike" kern="1200" cap="none" spc="0" normalizeH="0" baseline="0" noProof="0" dirty="0">
              <a:ln w="12700">
                <a:noFill/>
                <a:prstDash val="solid"/>
              </a:ln>
              <a:solidFill>
                <a:srgbClr val="E65225"/>
              </a:solidFill>
              <a:effectLst/>
              <a:uLnTx/>
              <a:uFillTx/>
              <a:latin typeface="Proxima Nova Semibold"/>
              <a:ea typeface="+mn-ea"/>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43456321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t="8489" b="6522"/>
          <a:stretch/>
        </p:blipFill>
        <p:spPr>
          <a:xfrm>
            <a:off x="0" y="-49877"/>
            <a:ext cx="12192000" cy="6907877"/>
          </a:xfrm>
          <a:prstGeom prst="rect">
            <a:avLst/>
          </a:prstGeom>
        </p:spPr>
      </p:pic>
    </p:spTree>
    <p:extLst>
      <p:ext uri="{BB962C8B-B14F-4D97-AF65-F5344CB8AC3E}">
        <p14:creationId xmlns:p14="http://schemas.microsoft.com/office/powerpoint/2010/main" val="2520672500"/>
      </p:ext>
    </p:extLst>
  </p:cSld>
  <p:clrMap bg1="lt1" tx1="dk1" bg2="lt2" tx2="dk2" accent1="accent1" accent2="accent2" accent3="accent3" accent4="accent4" accent5="accent5" accent6="accent6" hlink="hlink" folHlink="folHlink"/>
  <p:sldLayoutIdLst>
    <p:sldLayoutId id="2147483785" r:id="rId1"/>
    <p:sldLayoutId id="21474837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t>
            </a:r>
            <a:r>
              <a:rPr lang="en-AU" sz="2000" dirty="0" err="1">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3757797279"/>
      </p:ext>
    </p:extLst>
  </p:cSld>
  <p:clrMap bg1="lt1" tx1="dk1" bg2="lt2" tx2="dk2" accent1="accent1" accent2="accent2" accent3="accent3" accent4="accent4" accent5="accent5" accent6="accent6" hlink="hlink" folHlink="folHlink"/>
  <p:sldLayoutIdLst>
    <p:sldLayoutId id="2147483788" r:id="rId1"/>
    <p:sldLayoutId id="21474837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t>
            </a:r>
            <a:r>
              <a:rPr lang="en-AU" sz="2000" dirty="0" err="1">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168172196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48733-65E2-4928-8C7A-DDA81189C604}" type="slidenum">
              <a:rPr lang="en-AU" smtClean="0">
                <a:solidFill>
                  <a:prstClr val="black">
                    <a:tint val="75000"/>
                  </a:prstClr>
                </a:solidFill>
              </a:rPr>
              <a:pPr/>
              <a:t>‹#›</a:t>
            </a:fld>
            <a:endParaRPr lang="en-AU" dirty="0">
              <a:solidFill>
                <a:prstClr val="black">
                  <a:tint val="75000"/>
                </a:prstClr>
              </a:solidFill>
            </a:endParaRPr>
          </a:p>
        </p:txBody>
      </p:sp>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r="36616"/>
          <a:stretch/>
        </p:blipFill>
        <p:spPr>
          <a:xfrm>
            <a:off x="0" y="1690688"/>
            <a:ext cx="12192000" cy="5178704"/>
          </a:xfrm>
          <a:prstGeom prst="rect">
            <a:avLst/>
          </a:prstGeom>
        </p:spPr>
      </p:pic>
    </p:spTree>
    <p:extLst>
      <p:ext uri="{BB962C8B-B14F-4D97-AF65-F5344CB8AC3E}">
        <p14:creationId xmlns:p14="http://schemas.microsoft.com/office/powerpoint/2010/main" val="73275143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561581" y="6073268"/>
            <a:ext cx="4846525" cy="525785"/>
          </a:xfrm>
          <a:prstGeom prst="rect">
            <a:avLst/>
          </a:prstGeom>
          <a:noFill/>
        </p:spPr>
        <p:txBody>
          <a:bodyPr wrap="square" rtlCol="0">
            <a:spAutoFit/>
          </a:bodyPr>
          <a:lstStyle/>
          <a:p>
            <a:pPr>
              <a:lnSpc>
                <a:spcPct val="50000"/>
              </a:lnSpc>
              <a:spcBef>
                <a:spcPct val="50000"/>
              </a:spcBef>
            </a:pPr>
            <a:endParaRPr lang="en-US" sz="1800" dirty="0">
              <a:solidFill>
                <a:srgbClr val="E65225"/>
              </a:solidFill>
              <a:latin typeface="Proxima Nova Semibold"/>
              <a:ea typeface="ＭＳ Ｐゴシック" charset="0"/>
              <a:cs typeface="Proxima Nova Semibold"/>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www.accessibilityoz.com</a:t>
            </a:r>
          </a:p>
        </p:txBody>
      </p:sp>
      <p:pic>
        <p:nvPicPr>
          <p:cNvPr id="10" name="Picture 9"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29700634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71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23204" y="6312519"/>
            <a:ext cx="4846525" cy="248786"/>
          </a:xfrm>
          <a:prstGeom prst="rect">
            <a:avLst/>
          </a:prstGeom>
          <a:noFill/>
        </p:spPr>
        <p:txBody>
          <a:bodyPr wrap="square" rtlCol="0">
            <a:spAutoFit/>
          </a:bodyPr>
          <a:lstStyle/>
          <a:p>
            <a:pPr>
              <a:lnSpc>
                <a:spcPct val="50000"/>
              </a:lnSpc>
              <a:spcBef>
                <a:spcPct val="50000"/>
              </a:spcBef>
            </a:pPr>
            <a:r>
              <a:rPr lang="en-US" sz="1800" dirty="0">
                <a:solidFill>
                  <a:srgbClr val="E65225"/>
                </a:solidFill>
                <a:latin typeface="Proxima Nova Semibold"/>
                <a:ea typeface="ＭＳ Ｐゴシック" charset="0"/>
                <a:cs typeface="Proxima Nova Semibold"/>
              </a:rPr>
              <a:t>www.accessibilityoz.com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26004474"/>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B582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94C58E-BF9B-46C7-A4F8-82B7B0B3B9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681680950"/>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5192" b="10088"/>
          <a:stretch/>
        </p:blipFill>
        <p:spPr>
          <a:xfrm>
            <a:off x="0" y="0"/>
            <a:ext cx="12225960" cy="6858000"/>
          </a:xfrm>
          <a:prstGeom prst="rect">
            <a:avLst/>
          </a:prstGeom>
        </p:spPr>
      </p:pic>
    </p:spTree>
    <p:extLst>
      <p:ext uri="{BB962C8B-B14F-4D97-AF65-F5344CB8AC3E}">
        <p14:creationId xmlns:p14="http://schemas.microsoft.com/office/powerpoint/2010/main" val="4181672285"/>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9352"/>
      </p:ext>
    </p:extLst>
  </p:cSld>
  <p:clrMap bg1="lt1" tx1="dk1" bg2="lt2" tx2="dk2" accent1="accent1" accent2="accent2" accent3="accent3" accent4="accent4" accent5="accent5" accent6="accent6" hlink="hlink" folHlink="folHlink"/>
  <p:sldLayoutIdLst>
    <p:sldLayoutId id="2147483701" r:id="rId1"/>
    <p:sldLayoutId id="2147483779" r:id="rId2"/>
    <p:sldLayoutId id="2147483708" r:id="rId3"/>
    <p:sldLayoutId id="2147483707" r:id="rId4"/>
    <p:sldLayoutId id="2147483709" r:id="rId5"/>
    <p:sldLayoutId id="2147483718" r:id="rId6"/>
    <p:sldLayoutId id="2147483716" r:id="rId7"/>
    <p:sldLayoutId id="2147483715" r:id="rId8"/>
    <p:sldLayoutId id="2147483710" r:id="rId9"/>
    <p:sldLayoutId id="214748370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1761388"/>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5374" b="8512"/>
          <a:stretch/>
        </p:blipFill>
        <p:spPr>
          <a:xfrm>
            <a:off x="0" y="0"/>
            <a:ext cx="12192000" cy="6951541"/>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4621614"/>
      </p:ext>
    </p:extLst>
  </p:cSld>
  <p:clrMap bg1="lt1" tx1="dk1" bg2="lt2" tx2="dk2" accent1="accent1" accent2="accent2" accent3="accent3" accent4="accent4" accent5="accent5" accent6="accent6" hlink="hlink" folHlink="folHlink"/>
  <p:sldLayoutIdLst>
    <p:sldLayoutId id="2147483698" r:id="rId1"/>
    <p:sldLayoutId id="214748369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8.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5.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png"/><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4.png"/><Relationship Id="rId2"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44.jpe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579" y="2186214"/>
            <a:ext cx="10515600" cy="1765299"/>
          </a:xfrm>
        </p:spPr>
        <p:txBody>
          <a:bodyPr/>
          <a:lstStyle/>
          <a:p>
            <a:r>
              <a:rPr lang="en-AU" dirty="0"/>
              <a:t>Social media and Accessibility</a:t>
            </a:r>
            <a:endParaRPr lang="en-US" sz="4000" dirty="0"/>
          </a:p>
        </p:txBody>
      </p:sp>
    </p:spTree>
    <p:extLst>
      <p:ext uri="{BB962C8B-B14F-4D97-AF65-F5344CB8AC3E}">
        <p14:creationId xmlns:p14="http://schemas.microsoft.com/office/powerpoint/2010/main" val="2247794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6B88-861F-4056-976B-699341BE9F27}"/>
              </a:ext>
            </a:extLst>
          </p:cNvPr>
          <p:cNvSpPr>
            <a:spLocks noGrp="1"/>
          </p:cNvSpPr>
          <p:nvPr>
            <p:ph type="ctrTitle"/>
          </p:nvPr>
        </p:nvSpPr>
        <p:spPr/>
        <p:txBody>
          <a:bodyPr/>
          <a:lstStyle/>
          <a:p>
            <a:r>
              <a:rPr lang="en-AU" dirty="0"/>
              <a:t>Some social media statistics - teenagers</a:t>
            </a:r>
          </a:p>
        </p:txBody>
      </p:sp>
      <p:sp>
        <p:nvSpPr>
          <p:cNvPr id="3" name="Subtitle 2">
            <a:extLst>
              <a:ext uri="{FF2B5EF4-FFF2-40B4-BE49-F238E27FC236}">
                <a16:creationId xmlns:a16="http://schemas.microsoft.com/office/drawing/2014/main" id="{F3B06FE3-0ACB-45D7-9B60-C52D4A2FF3D7}"/>
              </a:ext>
            </a:extLst>
          </p:cNvPr>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81% of teenagers felt more connected to their friends</a:t>
            </a:r>
          </a:p>
          <a:p>
            <a:pPr marL="571500" indent="-571500">
              <a:buFont typeface="Arial" panose="020B0604020202020204" pitchFamily="34" charset="0"/>
              <a:buChar char="•"/>
            </a:pPr>
            <a:r>
              <a:rPr lang="en-AU" dirty="0">
                <a:solidFill>
                  <a:schemeClr val="tx1"/>
                </a:solidFill>
              </a:rPr>
              <a:t>69% believe it helps them interact with a more diverse group of people</a:t>
            </a:r>
          </a:p>
          <a:p>
            <a:pPr marL="571500" indent="-571500">
              <a:buFont typeface="Arial" panose="020B0604020202020204" pitchFamily="34" charset="0"/>
              <a:buChar char="•"/>
            </a:pPr>
            <a:r>
              <a:rPr lang="en-AU" dirty="0">
                <a:solidFill>
                  <a:schemeClr val="tx1"/>
                </a:solidFill>
              </a:rPr>
              <a:t>68% feel as if they have people that will support them in tough times</a:t>
            </a:r>
          </a:p>
          <a:p>
            <a:pPr algn="r"/>
            <a:r>
              <a:rPr lang="en-AU" sz="3200" dirty="0">
                <a:solidFill>
                  <a:schemeClr val="tx1"/>
                </a:solidFill>
              </a:rPr>
              <a:t>Pew Research</a:t>
            </a:r>
          </a:p>
        </p:txBody>
      </p:sp>
      <p:sp>
        <p:nvSpPr>
          <p:cNvPr id="4" name="Slide Number Placeholder 3">
            <a:extLst>
              <a:ext uri="{FF2B5EF4-FFF2-40B4-BE49-F238E27FC236}">
                <a16:creationId xmlns:a16="http://schemas.microsoft.com/office/drawing/2014/main" id="{62F8C503-D5F7-4508-98A5-96A080861B26}"/>
              </a:ext>
            </a:extLst>
          </p:cNvPr>
          <p:cNvSpPr>
            <a:spLocks noGrp="1"/>
          </p:cNvSpPr>
          <p:nvPr>
            <p:ph type="sldNum" sz="quarter" idx="12"/>
          </p:nvPr>
        </p:nvSpPr>
        <p:spPr/>
        <p:txBody>
          <a:bodyPr/>
          <a:lstStyle/>
          <a:p>
            <a:fld id="{8290AE13-9556-428D-B92C-DFFA4DFEF7B1}" type="slidenum">
              <a:rPr lang="en-AU" smtClean="0"/>
              <a:pPr/>
              <a:t>10</a:t>
            </a:fld>
            <a:endParaRPr lang="en-AU" dirty="0"/>
          </a:p>
        </p:txBody>
      </p:sp>
    </p:spTree>
    <p:extLst>
      <p:ext uri="{BB962C8B-B14F-4D97-AF65-F5344CB8AC3E}">
        <p14:creationId xmlns:p14="http://schemas.microsoft.com/office/powerpoint/2010/main" val="60807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B54E4-0B55-4086-B4F2-ECFF923C2D59}"/>
              </a:ext>
            </a:extLst>
          </p:cNvPr>
          <p:cNvSpPr>
            <a:spLocks noGrp="1"/>
          </p:cNvSpPr>
          <p:nvPr>
            <p:ph type="ctrTitle"/>
          </p:nvPr>
        </p:nvSpPr>
        <p:spPr/>
        <p:txBody>
          <a:bodyPr/>
          <a:lstStyle/>
          <a:p>
            <a:r>
              <a:rPr lang="en-AU" dirty="0"/>
              <a:t>Percentage of each age group that use </a:t>
            </a:r>
            <a:r>
              <a:rPr lang="en-AU" dirty="0" err="1"/>
              <a:t>SoMe</a:t>
            </a:r>
            <a:endParaRPr lang="en-AU" dirty="0"/>
          </a:p>
        </p:txBody>
      </p:sp>
      <p:sp>
        <p:nvSpPr>
          <p:cNvPr id="3" name="Subtitle 2">
            <a:extLst>
              <a:ext uri="{FF2B5EF4-FFF2-40B4-BE49-F238E27FC236}">
                <a16:creationId xmlns:a16="http://schemas.microsoft.com/office/drawing/2014/main" id="{4E3A6384-BBA2-4B25-8D3E-282CF79408C6}"/>
              </a:ext>
            </a:extLst>
          </p:cNvPr>
          <p:cNvSpPr>
            <a:spLocks noGrp="1"/>
          </p:cNvSpPr>
          <p:nvPr>
            <p:ph type="subTitle" idx="1"/>
          </p:nvPr>
        </p:nvSpPr>
        <p:spPr/>
        <p:txBody>
          <a:bodyPr/>
          <a:lstStyle/>
          <a:p>
            <a:endParaRPr lang="en-AU" dirty="0"/>
          </a:p>
        </p:txBody>
      </p:sp>
      <p:sp>
        <p:nvSpPr>
          <p:cNvPr id="4" name="Slide Number Placeholder 3">
            <a:extLst>
              <a:ext uri="{FF2B5EF4-FFF2-40B4-BE49-F238E27FC236}">
                <a16:creationId xmlns:a16="http://schemas.microsoft.com/office/drawing/2014/main" id="{ECE83548-790D-454D-9500-2EAE46251909}"/>
              </a:ext>
            </a:extLst>
          </p:cNvPr>
          <p:cNvSpPr>
            <a:spLocks noGrp="1"/>
          </p:cNvSpPr>
          <p:nvPr>
            <p:ph type="sldNum" sz="quarter" idx="12"/>
          </p:nvPr>
        </p:nvSpPr>
        <p:spPr/>
        <p:txBody>
          <a:bodyPr/>
          <a:lstStyle/>
          <a:p>
            <a:fld id="{8290AE13-9556-428D-B92C-DFFA4DFEF7B1}" type="slidenum">
              <a:rPr lang="en-AU" smtClean="0"/>
              <a:pPr/>
              <a:t>11</a:t>
            </a:fld>
            <a:endParaRPr lang="en-AU" dirty="0"/>
          </a:p>
        </p:txBody>
      </p:sp>
      <p:pic>
        <p:nvPicPr>
          <p:cNvPr id="6" name="Picture 5" descr="38% of people aged 65 and older&#10;64% of people aged 50 to 64&#10;78% of people aged 30 to 49&#10;88% of people aged 18 to 29">
            <a:extLst>
              <a:ext uri="{FF2B5EF4-FFF2-40B4-BE49-F238E27FC236}">
                <a16:creationId xmlns:a16="http://schemas.microsoft.com/office/drawing/2014/main" id="{77B08547-14C0-48CD-BC4F-F0CE693DE92B}"/>
              </a:ext>
            </a:extLst>
          </p:cNvPr>
          <p:cNvPicPr>
            <a:picLocks noChangeAspect="1"/>
          </p:cNvPicPr>
          <p:nvPr/>
        </p:nvPicPr>
        <p:blipFill rotWithShape="1">
          <a:blip r:embed="rId2">
            <a:extLst>
              <a:ext uri="{28A0092B-C50C-407E-A947-70E740481C1C}">
                <a14:useLocalDpi xmlns:a14="http://schemas.microsoft.com/office/drawing/2010/main" val="0"/>
              </a:ext>
            </a:extLst>
          </a:blip>
          <a:srcRect t="9420"/>
          <a:stretch/>
        </p:blipFill>
        <p:spPr>
          <a:xfrm>
            <a:off x="381000" y="1352551"/>
            <a:ext cx="11468100" cy="429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399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68B2-A01C-4FD0-AC8F-8E721BC0DDD2}"/>
              </a:ext>
            </a:extLst>
          </p:cNvPr>
          <p:cNvSpPr>
            <a:spLocks noGrp="1"/>
          </p:cNvSpPr>
          <p:nvPr>
            <p:ph type="ctrTitle"/>
          </p:nvPr>
        </p:nvSpPr>
        <p:spPr/>
        <p:txBody>
          <a:bodyPr/>
          <a:lstStyle/>
          <a:p>
            <a:r>
              <a:rPr lang="en-AU" dirty="0"/>
              <a:t>Percentage that use each </a:t>
            </a:r>
            <a:r>
              <a:rPr lang="en-AU" dirty="0" err="1"/>
              <a:t>SoMe</a:t>
            </a:r>
            <a:endParaRPr lang="en-AU" dirty="0"/>
          </a:p>
        </p:txBody>
      </p:sp>
      <p:sp>
        <p:nvSpPr>
          <p:cNvPr id="3" name="Subtitle 2">
            <a:extLst>
              <a:ext uri="{FF2B5EF4-FFF2-40B4-BE49-F238E27FC236}">
                <a16:creationId xmlns:a16="http://schemas.microsoft.com/office/drawing/2014/main" id="{1123FCCF-C70B-4D5D-8092-C62EE0EB6E1A}"/>
              </a:ext>
            </a:extLst>
          </p:cNvPr>
          <p:cNvSpPr>
            <a:spLocks noGrp="1"/>
          </p:cNvSpPr>
          <p:nvPr>
            <p:ph type="subTitle" idx="1"/>
          </p:nvPr>
        </p:nvSpPr>
        <p:spPr/>
        <p:txBody>
          <a:bodyPr/>
          <a:lstStyle/>
          <a:p>
            <a:endParaRPr lang="en-AU" dirty="0"/>
          </a:p>
        </p:txBody>
      </p:sp>
      <p:sp>
        <p:nvSpPr>
          <p:cNvPr id="4" name="Slide Number Placeholder 3">
            <a:extLst>
              <a:ext uri="{FF2B5EF4-FFF2-40B4-BE49-F238E27FC236}">
                <a16:creationId xmlns:a16="http://schemas.microsoft.com/office/drawing/2014/main" id="{D686E6DD-245B-4A0D-A1B9-7E8C84CC6277}"/>
              </a:ext>
            </a:extLst>
          </p:cNvPr>
          <p:cNvSpPr>
            <a:spLocks noGrp="1"/>
          </p:cNvSpPr>
          <p:nvPr>
            <p:ph type="sldNum" sz="quarter" idx="12"/>
          </p:nvPr>
        </p:nvSpPr>
        <p:spPr/>
        <p:txBody>
          <a:bodyPr/>
          <a:lstStyle/>
          <a:p>
            <a:fld id="{8290AE13-9556-428D-B92C-DFFA4DFEF7B1}" type="slidenum">
              <a:rPr lang="en-AU" smtClean="0"/>
              <a:pPr/>
              <a:t>12</a:t>
            </a:fld>
            <a:endParaRPr lang="en-AU" dirty="0"/>
          </a:p>
        </p:txBody>
      </p:sp>
      <p:pic>
        <p:nvPicPr>
          <p:cNvPr id="6" name="Picture 5" descr="WhatsApp 22%&#10;Twitter 24%&#10;LinkedIn 25%&#10;Snapchat 27%&#10;Pinterest 29%&#10;Instagram 35%&#10;Facebook 68%&#10;YouTube 72%">
            <a:extLst>
              <a:ext uri="{FF2B5EF4-FFF2-40B4-BE49-F238E27FC236}">
                <a16:creationId xmlns:a16="http://schemas.microsoft.com/office/drawing/2014/main" id="{82A14BFE-5644-4403-A3D4-E8665CAC7BFF}"/>
              </a:ext>
            </a:extLst>
          </p:cNvPr>
          <p:cNvPicPr>
            <a:picLocks noChangeAspect="1"/>
          </p:cNvPicPr>
          <p:nvPr/>
        </p:nvPicPr>
        <p:blipFill rotWithShape="1">
          <a:blip r:embed="rId2">
            <a:extLst>
              <a:ext uri="{28A0092B-C50C-407E-A947-70E740481C1C}">
                <a14:useLocalDpi xmlns:a14="http://schemas.microsoft.com/office/drawing/2010/main" val="0"/>
              </a:ext>
            </a:extLst>
          </a:blip>
          <a:srcRect t="7538"/>
          <a:stretch/>
        </p:blipFill>
        <p:spPr>
          <a:xfrm>
            <a:off x="381000" y="1352551"/>
            <a:ext cx="11430000" cy="4152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796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importance of social media</a:t>
            </a:r>
          </a:p>
        </p:txBody>
      </p:sp>
      <p:sp>
        <p:nvSpPr>
          <p:cNvPr id="3" name="Subtitle 2"/>
          <p:cNvSpPr>
            <a:spLocks noGrp="1"/>
          </p:cNvSpPr>
          <p:nvPr>
            <p:ph type="subTitle" idx="1"/>
          </p:nvPr>
        </p:nvSpPr>
        <p:spPr/>
        <p:txBody>
          <a:bodyPr/>
          <a:lstStyle/>
          <a:p>
            <a:r>
              <a:rPr lang="en-AU" sz="3800" dirty="0">
                <a:solidFill>
                  <a:schemeClr val="tx1"/>
                </a:solidFill>
              </a:rPr>
              <a:t>Unemployment for people with disabilities is: </a:t>
            </a:r>
            <a:r>
              <a:rPr lang="en-AU" sz="3800" dirty="0"/>
              <a:t>10.2%</a:t>
            </a:r>
          </a:p>
          <a:p>
            <a:r>
              <a:rPr lang="en-AU" sz="3800" dirty="0">
                <a:solidFill>
                  <a:schemeClr val="tx1"/>
                </a:solidFill>
              </a:rPr>
              <a:t>The percentage of recruiters who use LinkedIn: </a:t>
            </a:r>
            <a:r>
              <a:rPr lang="en-AU" sz="3800" dirty="0"/>
              <a:t>95%</a:t>
            </a:r>
          </a:p>
          <a:p>
            <a:r>
              <a:rPr lang="en-AU" sz="3800" dirty="0">
                <a:solidFill>
                  <a:schemeClr val="tx1"/>
                </a:solidFill>
              </a:rPr>
              <a:t>The percentage of HR managers that have reconsidered hiring a candidate after looking at social media: </a:t>
            </a:r>
            <a:r>
              <a:rPr lang="en-AU" sz="3800" dirty="0"/>
              <a:t>55%</a:t>
            </a:r>
          </a:p>
        </p:txBody>
      </p:sp>
    </p:spTree>
    <p:extLst>
      <p:ext uri="{BB962C8B-B14F-4D97-AF65-F5344CB8AC3E}">
        <p14:creationId xmlns:p14="http://schemas.microsoft.com/office/powerpoint/2010/main" val="320421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reasons behind social media use</a:t>
            </a:r>
          </a:p>
        </p:txBody>
      </p:sp>
      <p:sp>
        <p:nvSpPr>
          <p:cNvPr id="3" name="Subtitle 2"/>
          <p:cNvSpPr>
            <a:spLocks noGrp="1"/>
          </p:cNvSpPr>
          <p:nvPr>
            <p:ph type="subTitle" idx="1"/>
          </p:nvPr>
        </p:nvSpPr>
        <p:spPr/>
        <p:txBody>
          <a:bodyPr/>
          <a:lstStyle/>
          <a:p>
            <a:pPr lvl="0"/>
            <a:r>
              <a:rPr lang="en-AU" sz="3200" dirty="0">
                <a:solidFill>
                  <a:srgbClr val="DB582F"/>
                </a:solidFill>
              </a:rPr>
              <a:t>Personal:  </a:t>
            </a:r>
            <a:r>
              <a:rPr lang="en-AU" sz="3200" dirty="0">
                <a:solidFill>
                  <a:schemeClr val="tx1"/>
                </a:solidFill>
              </a:rPr>
              <a:t>examples include creating online commentary of personal thoughts, sharing photos and discussing social events.</a:t>
            </a:r>
          </a:p>
          <a:p>
            <a:pPr lvl="0"/>
            <a:endParaRPr lang="en-AU" sz="3200" dirty="0">
              <a:solidFill>
                <a:schemeClr val="tx1"/>
              </a:solidFill>
            </a:endParaRPr>
          </a:p>
          <a:p>
            <a:pPr lvl="0"/>
            <a:r>
              <a:rPr lang="en-AU" sz="3200" dirty="0">
                <a:solidFill>
                  <a:srgbClr val="DB582F"/>
                </a:solidFill>
              </a:rPr>
              <a:t>Work: </a:t>
            </a:r>
            <a:r>
              <a:rPr lang="en-AU" sz="3200" dirty="0">
                <a:solidFill>
                  <a:schemeClr val="tx1"/>
                </a:solidFill>
              </a:rPr>
              <a:t>examples include creating a résumé, creating professional connections and discussing job opportunities. </a:t>
            </a:r>
          </a:p>
          <a:p>
            <a:pPr lvl="0"/>
            <a:endParaRPr lang="en-AU" sz="3200" dirty="0">
              <a:solidFill>
                <a:schemeClr val="tx1"/>
              </a:solidFill>
            </a:endParaRPr>
          </a:p>
          <a:p>
            <a:pPr lvl="0"/>
            <a:r>
              <a:rPr lang="en-AU" sz="3200" dirty="0">
                <a:solidFill>
                  <a:srgbClr val="DB582F"/>
                </a:solidFill>
              </a:rPr>
              <a:t>Entertainment: </a:t>
            </a:r>
            <a:r>
              <a:rPr lang="en-AU" sz="3200" dirty="0">
                <a:solidFill>
                  <a:schemeClr val="tx1"/>
                </a:solidFill>
              </a:rPr>
              <a:t>examples include sharing videos, following discussion from celebrities, discussing strategies in online games. </a:t>
            </a:r>
          </a:p>
        </p:txBody>
      </p:sp>
    </p:spTree>
    <p:extLst>
      <p:ext uri="{BB962C8B-B14F-4D97-AF65-F5344CB8AC3E}">
        <p14:creationId xmlns:p14="http://schemas.microsoft.com/office/powerpoint/2010/main" val="16434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reasons behind social media use</a:t>
            </a:r>
          </a:p>
        </p:txBody>
      </p:sp>
      <p:sp>
        <p:nvSpPr>
          <p:cNvPr id="3" name="Subtitle 2"/>
          <p:cNvSpPr>
            <a:spLocks noGrp="1"/>
          </p:cNvSpPr>
          <p:nvPr>
            <p:ph type="subTitle" idx="1"/>
          </p:nvPr>
        </p:nvSpPr>
        <p:spPr/>
        <p:txBody>
          <a:bodyPr/>
          <a:lstStyle/>
          <a:p>
            <a:pPr lvl="0"/>
            <a:endParaRPr lang="en-AU" sz="3200" dirty="0">
              <a:solidFill>
                <a:srgbClr val="DB582F"/>
              </a:solidFill>
            </a:endParaRPr>
          </a:p>
          <a:p>
            <a:pPr lvl="0"/>
            <a:r>
              <a:rPr lang="en-AU" sz="3200" dirty="0">
                <a:solidFill>
                  <a:srgbClr val="DB582F"/>
                </a:solidFill>
              </a:rPr>
              <a:t>Provision of goods and services: </a:t>
            </a:r>
            <a:r>
              <a:rPr lang="en-AU" sz="3200" dirty="0">
                <a:solidFill>
                  <a:schemeClr val="tx1"/>
                </a:solidFill>
              </a:rPr>
              <a:t>examples include sharing information about a product, responding to user feedback about a product, accessing government services. </a:t>
            </a:r>
          </a:p>
          <a:p>
            <a:pPr lvl="0"/>
            <a:endParaRPr lang="en-AU" sz="3200" dirty="0">
              <a:solidFill>
                <a:schemeClr val="tx1"/>
              </a:solidFill>
            </a:endParaRPr>
          </a:p>
          <a:p>
            <a:r>
              <a:rPr lang="en-AU" sz="3200" dirty="0">
                <a:solidFill>
                  <a:srgbClr val="DB582F"/>
                </a:solidFill>
              </a:rPr>
              <a:t>Education: </a:t>
            </a:r>
            <a:r>
              <a:rPr lang="en-AU" sz="3200" dirty="0">
                <a:solidFill>
                  <a:schemeClr val="tx1"/>
                </a:solidFill>
              </a:rPr>
              <a:t>examples include participation in online classes and sharing learning resources</a:t>
            </a:r>
          </a:p>
          <a:p>
            <a:pPr algn="r"/>
            <a:r>
              <a:rPr lang="en-AU" sz="3200" i="1" dirty="0">
                <a:solidFill>
                  <a:schemeClr val="tx1"/>
                </a:solidFill>
              </a:rPr>
              <a:t>From Social media? Get serious!</a:t>
            </a:r>
          </a:p>
        </p:txBody>
      </p:sp>
    </p:spTree>
    <p:extLst>
      <p:ext uri="{BB962C8B-B14F-4D97-AF65-F5344CB8AC3E}">
        <p14:creationId xmlns:p14="http://schemas.microsoft.com/office/powerpoint/2010/main" val="41122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isn’t social media accessible?</a:t>
            </a:r>
          </a:p>
        </p:txBody>
      </p:sp>
    </p:spTree>
    <p:extLst>
      <p:ext uri="{BB962C8B-B14F-4D97-AF65-F5344CB8AC3E}">
        <p14:creationId xmlns:p14="http://schemas.microsoft.com/office/powerpoint/2010/main" val="325375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#TestAllTheThings</a:t>
            </a:r>
          </a:p>
        </p:txBody>
      </p:sp>
      <p:pic>
        <p:nvPicPr>
          <p:cNvPr id="6" name="Picture Placeholder 5" descr="Facebook mobile app. Title of the crikey.com.au news item is &lt;span class=&quot;quo&quot;&gt;'&lt;/span&gt;Why sacrifice yourself"/>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400630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18F4E8-2106-4899-A4E1-F49FBD134C6C}"/>
              </a:ext>
            </a:extLst>
          </p:cNvPr>
          <p:cNvSpPr>
            <a:spLocks noGrp="1"/>
          </p:cNvSpPr>
          <p:nvPr>
            <p:ph type="ctrTitle"/>
          </p:nvPr>
        </p:nvSpPr>
        <p:spPr/>
        <p:txBody>
          <a:bodyPr/>
          <a:lstStyle/>
          <a:p>
            <a:r>
              <a:rPr lang="en-US" dirty="0"/>
              <a:t>Keyboard trap (2018)</a:t>
            </a:r>
            <a:endParaRPr lang="en-AU" dirty="0"/>
          </a:p>
        </p:txBody>
      </p:sp>
      <p:pic>
        <p:nvPicPr>
          <p:cNvPr id="8" name="Picture 7" descr="Next to a video there is a vertical ellipsis. On activating this a dropdown appears with options such as &quot;Not interested&quot;, &quot;Add to watch later&quot;, etc. However when the user tabs it goes to &quot;Not interested&quot; and then the next tab takes the user to the address bar in the browser">
            <a:extLst>
              <a:ext uri="{FF2B5EF4-FFF2-40B4-BE49-F238E27FC236}">
                <a16:creationId xmlns:a16="http://schemas.microsoft.com/office/drawing/2014/main" id="{CE855F1E-3996-48AD-8F3D-D3FD922A8C39}"/>
              </a:ext>
            </a:extLst>
          </p:cNvPr>
          <p:cNvPicPr>
            <a:picLocks noChangeAspect="1"/>
          </p:cNvPicPr>
          <p:nvPr/>
        </p:nvPicPr>
        <p:blipFill>
          <a:blip r:embed="rId2"/>
          <a:stretch>
            <a:fillRect/>
          </a:stretch>
        </p:blipFill>
        <p:spPr>
          <a:xfrm>
            <a:off x="2190750" y="1243012"/>
            <a:ext cx="7810500" cy="4371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B1E630C2-8EAE-4D09-8B57-4215495B17B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90AE13-9556-428D-B92C-DFFA4DFEF7B1}" type="slidenum">
              <a:rPr kumimoji="0" lang="en-AU" sz="1800" b="0" i="0" u="none" strike="noStrike" kern="1200" cap="none" spc="0" normalizeH="0" baseline="0" noProof="0" smtClean="0">
                <a:ln>
                  <a:noFill/>
                </a:ln>
                <a:solidFill>
                  <a:srgbClr val="FF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AU" sz="1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45825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D251-C39E-47A5-AF14-394612C92D1B}"/>
              </a:ext>
            </a:extLst>
          </p:cNvPr>
          <p:cNvSpPr>
            <a:spLocks noGrp="1"/>
          </p:cNvSpPr>
          <p:nvPr>
            <p:ph type="ctrTitle"/>
          </p:nvPr>
        </p:nvSpPr>
        <p:spPr/>
        <p:txBody>
          <a:bodyPr/>
          <a:lstStyle/>
          <a:p>
            <a:r>
              <a:rPr lang="en-AU" dirty="0"/>
              <a:t>Button label</a:t>
            </a:r>
          </a:p>
        </p:txBody>
      </p:sp>
      <p:sp>
        <p:nvSpPr>
          <p:cNvPr id="3" name="Subtitle 2">
            <a:extLst>
              <a:ext uri="{FF2B5EF4-FFF2-40B4-BE49-F238E27FC236}">
                <a16:creationId xmlns:a16="http://schemas.microsoft.com/office/drawing/2014/main" id="{3A10215E-4D06-4B60-A6C5-80F428A4523B}"/>
              </a:ext>
            </a:extLst>
          </p:cNvPr>
          <p:cNvSpPr>
            <a:spLocks noGrp="1"/>
          </p:cNvSpPr>
          <p:nvPr>
            <p:ph type="subTitle" idx="1"/>
          </p:nvPr>
        </p:nvSpPr>
        <p:spPr/>
        <p:txBody>
          <a:bodyPr/>
          <a:lstStyle/>
          <a:p>
            <a:r>
              <a:rPr lang="en-AU" b="1" dirty="0">
                <a:solidFill>
                  <a:schemeClr val="tx1"/>
                </a:solidFill>
              </a:rPr>
              <a:t>2017: </a:t>
            </a:r>
            <a:r>
              <a:rPr lang="en-AU" dirty="0">
                <a:solidFill>
                  <a:schemeClr val="tx1"/>
                </a:solidFill>
              </a:rPr>
              <a:t>Button unlabelled</a:t>
            </a:r>
          </a:p>
          <a:p>
            <a:endParaRPr lang="en-AU" dirty="0">
              <a:solidFill>
                <a:schemeClr val="tx1"/>
              </a:solidFill>
            </a:endParaRPr>
          </a:p>
          <a:p>
            <a:r>
              <a:rPr lang="en-AU" b="1" dirty="0">
                <a:solidFill>
                  <a:schemeClr val="tx1"/>
                </a:solidFill>
              </a:rPr>
              <a:t>2018: </a:t>
            </a:r>
            <a:r>
              <a:rPr lang="en-AU" dirty="0">
                <a:solidFill>
                  <a:schemeClr val="tx1"/>
                </a:solidFill>
              </a:rPr>
              <a:t>Button labelled as </a:t>
            </a:r>
            <a:br>
              <a:rPr lang="en-AU" dirty="0">
                <a:solidFill>
                  <a:schemeClr val="tx1"/>
                </a:solidFill>
              </a:rPr>
            </a:br>
            <a:r>
              <a:rPr lang="en-AU" dirty="0">
                <a:solidFill>
                  <a:schemeClr val="tx1"/>
                </a:solidFill>
              </a:rPr>
              <a:t>“button I p 20 4 d p button”</a:t>
            </a:r>
          </a:p>
          <a:p>
            <a:endParaRPr lang="en-AU" dirty="0">
              <a:solidFill>
                <a:schemeClr val="tx1"/>
              </a:solidFill>
            </a:endParaRPr>
          </a:p>
          <a:p>
            <a:r>
              <a:rPr lang="en-AU" b="1" dirty="0">
                <a:solidFill>
                  <a:schemeClr val="tx1"/>
                </a:solidFill>
              </a:rPr>
              <a:t>2019: </a:t>
            </a:r>
            <a:r>
              <a:rPr lang="en-AU" dirty="0">
                <a:solidFill>
                  <a:schemeClr val="tx1"/>
                </a:solidFill>
              </a:rPr>
              <a:t>Button replaced</a:t>
            </a:r>
          </a:p>
        </p:txBody>
      </p:sp>
      <p:sp>
        <p:nvSpPr>
          <p:cNvPr id="4" name="Slide Number Placeholder 3">
            <a:extLst>
              <a:ext uri="{FF2B5EF4-FFF2-40B4-BE49-F238E27FC236}">
                <a16:creationId xmlns:a16="http://schemas.microsoft.com/office/drawing/2014/main" id="{C62FC007-1FA6-4027-BEAF-C56631D370C0}"/>
              </a:ext>
            </a:extLst>
          </p:cNvPr>
          <p:cNvSpPr>
            <a:spLocks noGrp="1"/>
          </p:cNvSpPr>
          <p:nvPr>
            <p:ph type="sldNum" sz="quarter" idx="12"/>
          </p:nvPr>
        </p:nvSpPr>
        <p:spPr/>
        <p:txBody>
          <a:bodyPr/>
          <a:lstStyle/>
          <a:p>
            <a:fld id="{8290AE13-9556-428D-B92C-DFFA4DFEF7B1}" type="slidenum">
              <a:rPr lang="en-AU" smtClean="0"/>
              <a:pPr/>
              <a:t>19</a:t>
            </a:fld>
            <a:endParaRPr lang="en-AU" dirty="0"/>
          </a:p>
        </p:txBody>
      </p:sp>
      <p:pic>
        <p:nvPicPr>
          <p:cNvPr id="5" name="Picture 4" descr="Settings button in the Post">
            <a:extLst>
              <a:ext uri="{FF2B5EF4-FFF2-40B4-BE49-F238E27FC236}">
                <a16:creationId xmlns:a16="http://schemas.microsoft.com/office/drawing/2014/main" id="{491E01E1-5D16-4856-87E6-4CC7BE869A26}"/>
              </a:ext>
            </a:extLst>
          </p:cNvPr>
          <p:cNvPicPr/>
          <p:nvPr/>
        </p:nvPicPr>
        <p:blipFill rotWithShape="1">
          <a:blip r:embed="rId2" cstate="print">
            <a:extLst>
              <a:ext uri="{28A0092B-C50C-407E-A947-70E740481C1C}">
                <a14:useLocalDpi xmlns:a14="http://schemas.microsoft.com/office/drawing/2010/main" val="0"/>
              </a:ext>
            </a:extLst>
          </a:blip>
          <a:srcRect b="35915"/>
          <a:stretch/>
        </p:blipFill>
        <p:spPr bwMode="auto">
          <a:xfrm>
            <a:off x="8172450" y="1635442"/>
            <a:ext cx="3004820" cy="358711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2638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96A0-D5B7-4D5F-96F4-4E5F17415C12}"/>
              </a:ext>
            </a:extLst>
          </p:cNvPr>
          <p:cNvSpPr>
            <a:spLocks noGrp="1"/>
          </p:cNvSpPr>
          <p:nvPr>
            <p:ph type="ctrTitle"/>
          </p:nvPr>
        </p:nvSpPr>
        <p:spPr/>
        <p:txBody>
          <a:bodyPr/>
          <a:lstStyle/>
          <a:p>
            <a:r>
              <a:rPr lang="en-AU" dirty="0"/>
              <a:t>Who knows who these two guys are?</a:t>
            </a:r>
          </a:p>
        </p:txBody>
      </p:sp>
      <p:sp>
        <p:nvSpPr>
          <p:cNvPr id="3" name="Subtitle 2">
            <a:extLst>
              <a:ext uri="{FF2B5EF4-FFF2-40B4-BE49-F238E27FC236}">
                <a16:creationId xmlns:a16="http://schemas.microsoft.com/office/drawing/2014/main" id="{F1F47FEE-5081-4475-BE88-599B7BDAAB13}"/>
              </a:ext>
            </a:extLst>
          </p:cNvPr>
          <p:cNvSpPr>
            <a:spLocks noGrp="1"/>
          </p:cNvSpPr>
          <p:nvPr>
            <p:ph type="subTitle" idx="1"/>
          </p:nvPr>
        </p:nvSpPr>
        <p:spPr/>
        <p:txBody>
          <a:bodyPr/>
          <a:lstStyle/>
          <a:p>
            <a:endParaRPr lang="en-AU"/>
          </a:p>
        </p:txBody>
      </p:sp>
      <p:sp>
        <p:nvSpPr>
          <p:cNvPr id="4" name="Slide Number Placeholder 3">
            <a:extLst>
              <a:ext uri="{FF2B5EF4-FFF2-40B4-BE49-F238E27FC236}">
                <a16:creationId xmlns:a16="http://schemas.microsoft.com/office/drawing/2014/main" id="{4E2AD121-1560-4520-8BC4-2B17F411F1B0}"/>
              </a:ext>
            </a:extLst>
          </p:cNvPr>
          <p:cNvSpPr>
            <a:spLocks noGrp="1"/>
          </p:cNvSpPr>
          <p:nvPr>
            <p:ph type="sldNum" sz="quarter" idx="12"/>
          </p:nvPr>
        </p:nvSpPr>
        <p:spPr/>
        <p:txBody>
          <a:bodyPr/>
          <a:lstStyle/>
          <a:p>
            <a:fld id="{8290AE13-9556-428D-B92C-DFFA4DFEF7B1}" type="slidenum">
              <a:rPr lang="en-AU" smtClean="0"/>
              <a:pPr/>
              <a:t>2</a:t>
            </a:fld>
            <a:endParaRPr lang="en-AU" dirty="0"/>
          </a:p>
        </p:txBody>
      </p:sp>
      <p:pic>
        <p:nvPicPr>
          <p:cNvPr id="6" name="Picture 5" descr="Sam and Dean Winchester">
            <a:extLst>
              <a:ext uri="{FF2B5EF4-FFF2-40B4-BE49-F238E27FC236}">
                <a16:creationId xmlns:a16="http://schemas.microsoft.com/office/drawing/2014/main" id="{36D4AA3E-A83F-4894-A084-7B29D6569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743" y="1363662"/>
            <a:ext cx="6206613" cy="42044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95078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137F-2830-44BE-B08E-163759B6E8D7}"/>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ED72B497-5CC3-4116-9538-23AD15693489}"/>
              </a:ext>
            </a:extLst>
          </p:cNvPr>
          <p:cNvSpPr>
            <a:spLocks noGrp="1"/>
          </p:cNvSpPr>
          <p:nvPr>
            <p:ph type="body" sz="quarter" idx="10"/>
          </p:nvPr>
        </p:nvSpPr>
        <p:spPr/>
        <p:txBody>
          <a:bodyPr/>
          <a:lstStyle/>
          <a:p>
            <a:r>
              <a:rPr lang="en-US" dirty="0"/>
              <a:t>What was tested?</a:t>
            </a:r>
          </a:p>
        </p:txBody>
      </p:sp>
    </p:spTree>
    <p:extLst>
      <p:ext uri="{BB962C8B-B14F-4D97-AF65-F5344CB8AC3E}">
        <p14:creationId xmlns:p14="http://schemas.microsoft.com/office/powerpoint/2010/main" val="281731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0CBF-F667-4D93-9828-5C69AC7E311A}"/>
              </a:ext>
            </a:extLst>
          </p:cNvPr>
          <p:cNvSpPr>
            <a:spLocks noGrp="1"/>
          </p:cNvSpPr>
          <p:nvPr>
            <p:ph type="ctrTitle"/>
          </p:nvPr>
        </p:nvSpPr>
        <p:spPr/>
        <p:txBody>
          <a:bodyPr/>
          <a:lstStyle/>
          <a:p>
            <a:r>
              <a:rPr lang="en-US" dirty="0"/>
              <a:t>What was tested?</a:t>
            </a:r>
          </a:p>
        </p:txBody>
      </p:sp>
      <p:sp>
        <p:nvSpPr>
          <p:cNvPr id="3" name="Subtitle 2">
            <a:extLst>
              <a:ext uri="{FF2B5EF4-FFF2-40B4-BE49-F238E27FC236}">
                <a16:creationId xmlns:a16="http://schemas.microsoft.com/office/drawing/2014/main" id="{94DBCBB6-2F13-47D3-B662-FBAEBD600B68}"/>
              </a:ext>
            </a:extLst>
          </p:cNvPr>
          <p:cNvSpPr>
            <a:spLocks noGrp="1"/>
          </p:cNvSpPr>
          <p:nvPr>
            <p:ph type="subTitle" idx="1"/>
          </p:nvPr>
        </p:nvSpPr>
        <p:spPr/>
        <p:txBody>
          <a:bodyPr/>
          <a:lstStyle/>
          <a:p>
            <a:r>
              <a:rPr lang="en-US" dirty="0"/>
              <a:t>A standard user journey:</a:t>
            </a:r>
          </a:p>
          <a:p>
            <a:pPr marL="571500" indent="-571500">
              <a:buFont typeface="Arial" panose="020B0604020202020204" pitchFamily="34" charset="0"/>
              <a:buChar char="•"/>
            </a:pPr>
            <a:r>
              <a:rPr lang="en-US" dirty="0">
                <a:solidFill>
                  <a:schemeClr val="tx1"/>
                </a:solidFill>
              </a:rPr>
              <a:t>Register </a:t>
            </a:r>
          </a:p>
          <a:p>
            <a:pPr marL="571500" indent="-571500">
              <a:buFont typeface="Arial" panose="020B0604020202020204" pitchFamily="34" charset="0"/>
              <a:buChar char="•"/>
            </a:pPr>
            <a:r>
              <a:rPr lang="en-US" dirty="0">
                <a:solidFill>
                  <a:schemeClr val="tx1"/>
                </a:solidFill>
              </a:rPr>
              <a:t>Log in</a:t>
            </a:r>
          </a:p>
          <a:p>
            <a:pPr marL="571500" indent="-571500">
              <a:buFont typeface="Arial" panose="020B0604020202020204" pitchFamily="34" charset="0"/>
              <a:buChar char="•"/>
            </a:pPr>
            <a:r>
              <a:rPr lang="en-US" dirty="0">
                <a:solidFill>
                  <a:schemeClr val="tx1"/>
                </a:solidFill>
              </a:rPr>
              <a:t>Read item</a:t>
            </a:r>
          </a:p>
          <a:p>
            <a:pPr marL="571500" indent="-571500">
              <a:buFont typeface="Arial" panose="020B0604020202020204" pitchFamily="34" charset="0"/>
              <a:buChar char="•"/>
            </a:pPr>
            <a:r>
              <a:rPr lang="en-US" dirty="0">
                <a:solidFill>
                  <a:schemeClr val="tx1"/>
                </a:solidFill>
              </a:rPr>
              <a:t>Submit item (and…)</a:t>
            </a:r>
          </a:p>
        </p:txBody>
      </p:sp>
      <p:sp>
        <p:nvSpPr>
          <p:cNvPr id="4" name="Slide Number Placeholder 3">
            <a:extLst>
              <a:ext uri="{FF2B5EF4-FFF2-40B4-BE49-F238E27FC236}">
                <a16:creationId xmlns:a16="http://schemas.microsoft.com/office/drawing/2014/main" id="{926B30CB-0624-4FF0-A9B5-84BAC06EDAA2}"/>
              </a:ext>
            </a:extLst>
          </p:cNvPr>
          <p:cNvSpPr>
            <a:spLocks noGrp="1"/>
          </p:cNvSpPr>
          <p:nvPr>
            <p:ph type="sldNum" sz="quarter" idx="12"/>
          </p:nvPr>
        </p:nvSpPr>
        <p:spPr/>
        <p:txBody>
          <a:bodyPr/>
          <a:lstStyle/>
          <a:p>
            <a:fld id="{8290AE13-9556-428D-B92C-DFFA4DFEF7B1}" type="slidenum">
              <a:rPr lang="en-AU" smtClean="0"/>
              <a:pPr/>
              <a:t>21</a:t>
            </a:fld>
            <a:endParaRPr lang="en-AU" dirty="0"/>
          </a:p>
        </p:txBody>
      </p:sp>
      <p:sp>
        <p:nvSpPr>
          <p:cNvPr id="5" name="Text Placeholder 4">
            <a:extLst>
              <a:ext uri="{FF2B5EF4-FFF2-40B4-BE49-F238E27FC236}">
                <a16:creationId xmlns:a16="http://schemas.microsoft.com/office/drawing/2014/main" id="{00269D9A-FEBA-48A1-B02D-D026797EE406}"/>
              </a:ext>
            </a:extLst>
          </p:cNvPr>
          <p:cNvSpPr>
            <a:spLocks noGrp="1"/>
          </p:cNvSpPr>
          <p:nvPr>
            <p:ph type="body" sz="quarter" idx="13"/>
          </p:nvPr>
        </p:nvSpPr>
        <p:spPr/>
        <p:txBody>
          <a:bodyPr/>
          <a:lstStyle/>
          <a:p>
            <a:pPr marL="0" indent="0">
              <a:buNone/>
            </a:pPr>
            <a:r>
              <a:rPr lang="en-US" dirty="0"/>
              <a:t>User functionality:</a:t>
            </a:r>
          </a:p>
          <a:p>
            <a:pPr marL="571500" indent="-571500"/>
            <a:r>
              <a:rPr lang="en-US" dirty="0">
                <a:solidFill>
                  <a:schemeClr val="tx1"/>
                </a:solidFill>
              </a:rPr>
              <a:t>Keyboard-only</a:t>
            </a:r>
          </a:p>
          <a:p>
            <a:pPr marL="571500" indent="-571500"/>
            <a:r>
              <a:rPr lang="en-US" dirty="0">
                <a:solidFill>
                  <a:schemeClr val="tx1"/>
                </a:solidFill>
              </a:rPr>
              <a:t>Increase text size</a:t>
            </a:r>
          </a:p>
          <a:p>
            <a:pPr marL="571500" indent="-571500"/>
            <a:r>
              <a:rPr lang="en-US" dirty="0">
                <a:solidFill>
                  <a:schemeClr val="tx1"/>
                </a:solidFill>
              </a:rPr>
              <a:t>Using a screen reader</a:t>
            </a:r>
          </a:p>
          <a:p>
            <a:pPr marL="0" indent="0">
              <a:buNone/>
            </a:pPr>
            <a:endParaRPr lang="en-US" dirty="0">
              <a:solidFill>
                <a:schemeClr val="tx1"/>
              </a:solidFill>
            </a:endParaRPr>
          </a:p>
        </p:txBody>
      </p:sp>
    </p:spTree>
    <p:extLst>
      <p:ext uri="{BB962C8B-B14F-4D97-AF65-F5344CB8AC3E}">
        <p14:creationId xmlns:p14="http://schemas.microsoft.com/office/powerpoint/2010/main" val="359518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AA6F-F3AA-4964-814F-BDA908F13D26}"/>
              </a:ext>
            </a:extLst>
          </p:cNvPr>
          <p:cNvSpPr>
            <a:spLocks noGrp="1"/>
          </p:cNvSpPr>
          <p:nvPr>
            <p:ph type="ctrTitle"/>
          </p:nvPr>
        </p:nvSpPr>
        <p:spPr/>
        <p:txBody>
          <a:bodyPr/>
          <a:lstStyle/>
          <a:p>
            <a:r>
              <a:rPr lang="en-AU" dirty="0"/>
              <a:t>Social media networks</a:t>
            </a:r>
          </a:p>
        </p:txBody>
      </p:sp>
      <p:sp>
        <p:nvSpPr>
          <p:cNvPr id="3" name="Subtitle 2">
            <a:extLst>
              <a:ext uri="{FF2B5EF4-FFF2-40B4-BE49-F238E27FC236}">
                <a16:creationId xmlns:a16="http://schemas.microsoft.com/office/drawing/2014/main" id="{9CDA85B1-7372-43B6-8029-8B11E9298D64}"/>
              </a:ext>
            </a:extLst>
          </p:cNvPr>
          <p:cNvSpPr>
            <a:spLocks noGrp="1"/>
          </p:cNvSpPr>
          <p:nvPr>
            <p:ph type="subTitle" idx="1"/>
          </p:nvPr>
        </p:nvSpPr>
        <p:spPr/>
        <p:txBody>
          <a:bodyPr/>
          <a:lstStyle/>
          <a:p>
            <a:r>
              <a:rPr lang="en-AU" dirty="0"/>
              <a:t>2016, 2017, 2018:</a:t>
            </a:r>
            <a:endParaRPr lang="en-AU" dirty="0">
              <a:solidFill>
                <a:schemeClr val="tx1"/>
              </a:solidFill>
            </a:endParaRPr>
          </a:p>
          <a:p>
            <a:pPr marL="571500" indent="-571500">
              <a:buFont typeface="Arial" panose="020B0604020202020204" pitchFamily="34" charset="0"/>
              <a:buChar char="•"/>
            </a:pPr>
            <a:r>
              <a:rPr lang="en-AU" dirty="0">
                <a:solidFill>
                  <a:schemeClr val="tx1"/>
                </a:solidFill>
              </a:rPr>
              <a:t>Facebook</a:t>
            </a:r>
          </a:p>
          <a:p>
            <a:pPr marL="571500" indent="-571500">
              <a:buFont typeface="Arial" panose="020B0604020202020204" pitchFamily="34" charset="0"/>
              <a:buChar char="•"/>
            </a:pPr>
            <a:r>
              <a:rPr lang="en-AU" dirty="0">
                <a:solidFill>
                  <a:schemeClr val="tx1"/>
                </a:solidFill>
              </a:rPr>
              <a:t>LinkedIn</a:t>
            </a:r>
          </a:p>
          <a:p>
            <a:pPr marL="571500" indent="-571500">
              <a:buFont typeface="Arial" panose="020B0604020202020204" pitchFamily="34" charset="0"/>
              <a:buChar char="•"/>
            </a:pPr>
            <a:r>
              <a:rPr lang="en-AU" dirty="0">
                <a:solidFill>
                  <a:schemeClr val="tx1"/>
                </a:solidFill>
              </a:rPr>
              <a:t>YouTube</a:t>
            </a:r>
          </a:p>
          <a:p>
            <a:pPr marL="571500" indent="-571500">
              <a:buFont typeface="Arial" panose="020B0604020202020204" pitchFamily="34" charset="0"/>
              <a:buChar char="•"/>
            </a:pPr>
            <a:r>
              <a:rPr lang="en-AU" dirty="0">
                <a:solidFill>
                  <a:schemeClr val="tx1"/>
                </a:solidFill>
              </a:rPr>
              <a:t>Twitter</a:t>
            </a:r>
          </a:p>
        </p:txBody>
      </p:sp>
      <p:sp>
        <p:nvSpPr>
          <p:cNvPr id="4" name="Slide Number Placeholder 3">
            <a:extLst>
              <a:ext uri="{FF2B5EF4-FFF2-40B4-BE49-F238E27FC236}">
                <a16:creationId xmlns:a16="http://schemas.microsoft.com/office/drawing/2014/main" id="{43358B61-464D-4C58-B19D-37BF0010A89B}"/>
              </a:ext>
            </a:extLst>
          </p:cNvPr>
          <p:cNvSpPr>
            <a:spLocks noGrp="1"/>
          </p:cNvSpPr>
          <p:nvPr>
            <p:ph type="sldNum" sz="quarter" idx="12"/>
          </p:nvPr>
        </p:nvSpPr>
        <p:spPr/>
        <p:txBody>
          <a:bodyPr/>
          <a:lstStyle/>
          <a:p>
            <a:fld id="{8290AE13-9556-428D-B92C-DFFA4DFEF7B1}" type="slidenum">
              <a:rPr lang="en-AU" smtClean="0"/>
              <a:pPr/>
              <a:t>22</a:t>
            </a:fld>
            <a:endParaRPr lang="en-AU" dirty="0"/>
          </a:p>
        </p:txBody>
      </p:sp>
      <p:sp>
        <p:nvSpPr>
          <p:cNvPr id="5" name="Text Placeholder 4">
            <a:extLst>
              <a:ext uri="{FF2B5EF4-FFF2-40B4-BE49-F238E27FC236}">
                <a16:creationId xmlns:a16="http://schemas.microsoft.com/office/drawing/2014/main" id="{4392AC59-081D-4DE8-B2EB-E8108C22C3A3}"/>
              </a:ext>
            </a:extLst>
          </p:cNvPr>
          <p:cNvSpPr>
            <a:spLocks noGrp="1"/>
          </p:cNvSpPr>
          <p:nvPr>
            <p:ph type="body" sz="quarter" idx="13"/>
          </p:nvPr>
        </p:nvSpPr>
        <p:spPr/>
        <p:txBody>
          <a:bodyPr/>
          <a:lstStyle/>
          <a:p>
            <a:pPr marL="0" indent="0">
              <a:buNone/>
            </a:pPr>
            <a:r>
              <a:rPr lang="en-AU" dirty="0"/>
              <a:t>2019:</a:t>
            </a:r>
          </a:p>
          <a:p>
            <a:pPr marL="571500" indent="-571500"/>
            <a:r>
              <a:rPr lang="en-AU" dirty="0">
                <a:solidFill>
                  <a:schemeClr val="tx1"/>
                </a:solidFill>
              </a:rPr>
              <a:t>Instagram</a:t>
            </a:r>
          </a:p>
          <a:p>
            <a:pPr marL="571500" indent="-571500"/>
            <a:r>
              <a:rPr lang="en-AU" dirty="0">
                <a:solidFill>
                  <a:schemeClr val="tx1"/>
                </a:solidFill>
              </a:rPr>
              <a:t>Pinterest</a:t>
            </a:r>
          </a:p>
          <a:p>
            <a:pPr marL="0" indent="0">
              <a:buNone/>
            </a:pPr>
            <a:endParaRPr lang="en-AU" dirty="0">
              <a:solidFill>
                <a:schemeClr val="tx1"/>
              </a:solidFill>
            </a:endParaRPr>
          </a:p>
          <a:p>
            <a:pPr marL="0" indent="0">
              <a:buNone/>
            </a:pPr>
            <a:endParaRPr lang="en-AU" dirty="0"/>
          </a:p>
        </p:txBody>
      </p:sp>
      <p:pic>
        <p:nvPicPr>
          <p:cNvPr id="6" name="Picture 5" descr="Facebook logo">
            <a:extLst>
              <a:ext uri="{FF2B5EF4-FFF2-40B4-BE49-F238E27FC236}">
                <a16:creationId xmlns:a16="http://schemas.microsoft.com/office/drawing/2014/main" id="{EB10FF08-F75F-42BE-8D13-FE55462935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9485" y="4432333"/>
            <a:ext cx="1273579" cy="1273579"/>
          </a:xfrm>
          <a:prstGeom prst="rect">
            <a:avLst/>
          </a:prstGeom>
        </p:spPr>
      </p:pic>
      <p:pic>
        <p:nvPicPr>
          <p:cNvPr id="7" name="Picture 6" descr="Pinterest logo">
            <a:extLst>
              <a:ext uri="{FF2B5EF4-FFF2-40B4-BE49-F238E27FC236}">
                <a16:creationId xmlns:a16="http://schemas.microsoft.com/office/drawing/2014/main" id="{6AD475FA-4490-401A-94CF-1D3155A81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935" y="4440866"/>
            <a:ext cx="1320145" cy="1320145"/>
          </a:xfrm>
          <a:prstGeom prst="rect">
            <a:avLst/>
          </a:prstGeom>
        </p:spPr>
      </p:pic>
      <p:pic>
        <p:nvPicPr>
          <p:cNvPr id="8" name="Picture 7" descr="Instagram logo">
            <a:extLst>
              <a:ext uri="{FF2B5EF4-FFF2-40B4-BE49-F238E27FC236}">
                <a16:creationId xmlns:a16="http://schemas.microsoft.com/office/drawing/2014/main" id="{06C97E4F-1B3E-43DF-9D7C-4A010326D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956" y="4437993"/>
            <a:ext cx="1273580" cy="1267919"/>
          </a:xfrm>
          <a:prstGeom prst="rect">
            <a:avLst/>
          </a:prstGeom>
        </p:spPr>
      </p:pic>
      <p:pic>
        <p:nvPicPr>
          <p:cNvPr id="9" name="Picture 8" descr="Twitter logo">
            <a:extLst>
              <a:ext uri="{FF2B5EF4-FFF2-40B4-BE49-F238E27FC236}">
                <a16:creationId xmlns:a16="http://schemas.microsoft.com/office/drawing/2014/main" id="{F464DB4F-3BD4-4569-A096-31DF8C55958B}"/>
              </a:ext>
            </a:extLst>
          </p:cNvPr>
          <p:cNvPicPr>
            <a:picLocks noChangeAspect="1"/>
          </p:cNvPicPr>
          <p:nvPr/>
        </p:nvPicPr>
        <p:blipFill rotWithShape="1">
          <a:blip r:embed="rId5">
            <a:extLst>
              <a:ext uri="{28A0092B-C50C-407E-A947-70E740481C1C}">
                <a14:useLocalDpi xmlns:a14="http://schemas.microsoft.com/office/drawing/2010/main" val="0"/>
              </a:ext>
            </a:extLst>
          </a:blip>
          <a:srcRect l="22633" t="5784" r="23138" b="6094"/>
          <a:stretch/>
        </p:blipFill>
        <p:spPr>
          <a:xfrm>
            <a:off x="9202403" y="4455890"/>
            <a:ext cx="1320944" cy="1316307"/>
          </a:xfrm>
          <a:prstGeom prst="rect">
            <a:avLst/>
          </a:prstGeom>
        </p:spPr>
      </p:pic>
      <p:pic>
        <p:nvPicPr>
          <p:cNvPr id="10" name="Picture 4" descr="LinkedIn logo">
            <a:extLst>
              <a:ext uri="{FF2B5EF4-FFF2-40B4-BE49-F238E27FC236}">
                <a16:creationId xmlns:a16="http://schemas.microsoft.com/office/drawing/2014/main" id="{1A9B88EA-4A0B-4845-838A-35286C71E6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79" t="7381" r="5805" b="8285"/>
          <a:stretch/>
        </p:blipFill>
        <p:spPr bwMode="auto">
          <a:xfrm>
            <a:off x="6556505" y="4440865"/>
            <a:ext cx="1320145" cy="12735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YouTube logo">
            <a:extLst>
              <a:ext uri="{FF2B5EF4-FFF2-40B4-BE49-F238E27FC236}">
                <a16:creationId xmlns:a16="http://schemas.microsoft.com/office/drawing/2014/main" id="{CBEE733C-A982-404F-B224-8A353B7AA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3099" y="4455890"/>
            <a:ext cx="1330716" cy="1330716"/>
          </a:xfrm>
          <a:prstGeom prst="rect">
            <a:avLst/>
          </a:prstGeom>
        </p:spPr>
      </p:pic>
    </p:spTree>
    <p:extLst>
      <p:ext uri="{BB962C8B-B14F-4D97-AF65-F5344CB8AC3E}">
        <p14:creationId xmlns:p14="http://schemas.microsoft.com/office/powerpoint/2010/main" val="1851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9969-EF2B-49BA-B167-C4434B2C977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0BB8B6-675B-4C9C-BF63-0A12825A4DE9}"/>
              </a:ext>
            </a:extLst>
          </p:cNvPr>
          <p:cNvSpPr>
            <a:spLocks noGrp="1"/>
          </p:cNvSpPr>
          <p:nvPr>
            <p:ph type="body" sz="quarter" idx="10"/>
          </p:nvPr>
        </p:nvSpPr>
        <p:spPr>
          <a:xfrm>
            <a:off x="8305799" y="2228850"/>
            <a:ext cx="3571876" cy="3585796"/>
          </a:xfrm>
        </p:spPr>
        <p:txBody>
          <a:bodyPr/>
          <a:lstStyle/>
          <a:p>
            <a:r>
              <a:rPr lang="en-US" dirty="0"/>
              <a:t>This is not a complete audit – there may be many other accessibility problems!</a:t>
            </a:r>
          </a:p>
        </p:txBody>
      </p:sp>
    </p:spTree>
    <p:extLst>
      <p:ext uri="{BB962C8B-B14F-4D97-AF65-F5344CB8AC3E}">
        <p14:creationId xmlns:p14="http://schemas.microsoft.com/office/powerpoint/2010/main" val="222589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B64-2101-49C9-B1BF-2A04753C05AC}"/>
              </a:ext>
            </a:extLst>
          </p:cNvPr>
          <p:cNvSpPr>
            <a:spLocks noGrp="1"/>
          </p:cNvSpPr>
          <p:nvPr>
            <p:ph type="ctrTitle"/>
          </p:nvPr>
        </p:nvSpPr>
        <p:spPr/>
        <p:txBody>
          <a:bodyPr/>
          <a:lstStyle/>
          <a:p>
            <a:r>
              <a:rPr lang="en-AU" dirty="0"/>
              <a:t>Common accessibility issues</a:t>
            </a:r>
          </a:p>
        </p:txBody>
      </p:sp>
    </p:spTree>
    <p:extLst>
      <p:ext uri="{BB962C8B-B14F-4D97-AF65-F5344CB8AC3E}">
        <p14:creationId xmlns:p14="http://schemas.microsoft.com/office/powerpoint/2010/main" val="2037656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2" y="647130"/>
            <a:ext cx="10515600" cy="738661"/>
          </a:xfrm>
        </p:spPr>
        <p:txBody>
          <a:bodyPr>
            <a:noAutofit/>
          </a:bodyPr>
          <a:lstStyle/>
          <a:p>
            <a:r>
              <a:rPr lang="en-AU" sz="6600" dirty="0"/>
              <a:t>Keyboard accessibility</a:t>
            </a:r>
          </a:p>
        </p:txBody>
      </p:sp>
    </p:spTree>
    <p:extLst>
      <p:ext uri="{BB962C8B-B14F-4D97-AF65-F5344CB8AC3E}">
        <p14:creationId xmlns:p14="http://schemas.microsoft.com/office/powerpoint/2010/main" val="1643279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A692-4D37-45F7-B161-5C616E26C5FD}"/>
              </a:ext>
            </a:extLst>
          </p:cNvPr>
          <p:cNvSpPr>
            <a:spLocks noGrp="1"/>
          </p:cNvSpPr>
          <p:nvPr>
            <p:ph type="ctrTitle"/>
          </p:nvPr>
        </p:nvSpPr>
        <p:spPr/>
        <p:txBody>
          <a:bodyPr/>
          <a:lstStyle/>
          <a:p>
            <a:r>
              <a:rPr lang="en-AU" dirty="0"/>
              <a:t>Keyboard accessibility</a:t>
            </a:r>
          </a:p>
        </p:txBody>
      </p:sp>
      <p:sp>
        <p:nvSpPr>
          <p:cNvPr id="3" name="Subtitle 2">
            <a:extLst>
              <a:ext uri="{FF2B5EF4-FFF2-40B4-BE49-F238E27FC236}">
                <a16:creationId xmlns:a16="http://schemas.microsoft.com/office/drawing/2014/main" id="{3321F5CA-255D-42BD-B71A-17794ED77A1A}"/>
              </a:ext>
            </a:extLst>
          </p:cNvPr>
          <p:cNvSpPr>
            <a:spLocks noGrp="1"/>
          </p:cNvSpPr>
          <p:nvPr>
            <p:ph type="subTitle" idx="1"/>
          </p:nvPr>
        </p:nvSpPr>
        <p:spPr/>
        <p:txBody>
          <a:bodyPr/>
          <a:lstStyle/>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3EA2DD7A-C1BB-402B-BF0A-BE6C052EA56F}"/>
              </a:ext>
            </a:extLst>
          </p:cNvPr>
          <p:cNvSpPr>
            <a:spLocks noGrp="1"/>
          </p:cNvSpPr>
          <p:nvPr>
            <p:ph type="sldNum" sz="quarter" idx="12"/>
          </p:nvPr>
        </p:nvSpPr>
        <p:spPr/>
        <p:txBody>
          <a:bodyPr/>
          <a:lstStyle/>
          <a:p>
            <a:fld id="{8290AE13-9556-428D-B92C-DFFA4DFEF7B1}" type="slidenum">
              <a:rPr lang="en-AU" smtClean="0"/>
              <a:pPr/>
              <a:t>26</a:t>
            </a:fld>
            <a:endParaRPr lang="en-AU" dirty="0"/>
          </a:p>
        </p:txBody>
      </p:sp>
      <p:graphicFrame>
        <p:nvGraphicFramePr>
          <p:cNvPr id="7" name="Table 6" descr="Keyboard accessibility of six systems&#10;Of all the systems&#10;- Only Pinterest contained a keyboard trap&#10;- Only Pinterest and Twitter are not mostly keyboard accessible&#10;- Only on Facebook could you access the right-hand column via the keyboard. Pinterest does not have a right hand column&#10;- Pinterest and Twitter did not have sufficient keyboard focus indicators&#10;- Instagram and YouTube do not have an accurate keyboard focus order">
            <a:extLst>
              <a:ext uri="{FF2B5EF4-FFF2-40B4-BE49-F238E27FC236}">
                <a16:creationId xmlns:a16="http://schemas.microsoft.com/office/drawing/2014/main" id="{BBE6EB87-06D9-44E4-99A4-29579B0ECE96}"/>
              </a:ext>
            </a:extLst>
          </p:cNvPr>
          <p:cNvGraphicFramePr>
            <a:graphicFrameLocks noGrp="1"/>
          </p:cNvGraphicFramePr>
          <p:nvPr>
            <p:extLst>
              <p:ext uri="{D42A27DB-BD31-4B8C-83A1-F6EECF244321}">
                <p14:modId xmlns:p14="http://schemas.microsoft.com/office/powerpoint/2010/main" val="1492478397"/>
              </p:ext>
            </p:extLst>
          </p:nvPr>
        </p:nvGraphicFramePr>
        <p:xfrm>
          <a:off x="381000" y="1231899"/>
          <a:ext cx="11429999" cy="4418273"/>
        </p:xfrm>
        <a:graphic>
          <a:graphicData uri="http://schemas.openxmlformats.org/drawingml/2006/table">
            <a:tbl>
              <a:tblPr firstRow="1" bandRow="1">
                <a:tableStyleId>{5C22544A-7EE6-4342-B048-85BDC9FD1C3A}</a:tableStyleId>
              </a:tblPr>
              <a:tblGrid>
                <a:gridCol w="1632857">
                  <a:extLst>
                    <a:ext uri="{9D8B030D-6E8A-4147-A177-3AD203B41FA5}">
                      <a16:colId xmlns:a16="http://schemas.microsoft.com/office/drawing/2014/main" val="197468029"/>
                    </a:ext>
                  </a:extLst>
                </a:gridCol>
                <a:gridCol w="1632857">
                  <a:extLst>
                    <a:ext uri="{9D8B030D-6E8A-4147-A177-3AD203B41FA5}">
                      <a16:colId xmlns:a16="http://schemas.microsoft.com/office/drawing/2014/main" val="317290106"/>
                    </a:ext>
                  </a:extLst>
                </a:gridCol>
                <a:gridCol w="1632857">
                  <a:extLst>
                    <a:ext uri="{9D8B030D-6E8A-4147-A177-3AD203B41FA5}">
                      <a16:colId xmlns:a16="http://schemas.microsoft.com/office/drawing/2014/main" val="3410479041"/>
                    </a:ext>
                  </a:extLst>
                </a:gridCol>
                <a:gridCol w="1632857">
                  <a:extLst>
                    <a:ext uri="{9D8B030D-6E8A-4147-A177-3AD203B41FA5}">
                      <a16:colId xmlns:a16="http://schemas.microsoft.com/office/drawing/2014/main" val="2589212641"/>
                    </a:ext>
                  </a:extLst>
                </a:gridCol>
                <a:gridCol w="1632857">
                  <a:extLst>
                    <a:ext uri="{9D8B030D-6E8A-4147-A177-3AD203B41FA5}">
                      <a16:colId xmlns:a16="http://schemas.microsoft.com/office/drawing/2014/main" val="1551035263"/>
                    </a:ext>
                  </a:extLst>
                </a:gridCol>
                <a:gridCol w="1632857">
                  <a:extLst>
                    <a:ext uri="{9D8B030D-6E8A-4147-A177-3AD203B41FA5}">
                      <a16:colId xmlns:a16="http://schemas.microsoft.com/office/drawing/2014/main" val="861196093"/>
                    </a:ext>
                  </a:extLst>
                </a:gridCol>
                <a:gridCol w="1632857">
                  <a:extLst>
                    <a:ext uri="{9D8B030D-6E8A-4147-A177-3AD203B41FA5}">
                      <a16:colId xmlns:a16="http://schemas.microsoft.com/office/drawing/2014/main" val="1901467668"/>
                    </a:ext>
                  </a:extLst>
                </a:gridCol>
              </a:tblGrid>
              <a:tr h="426069">
                <a:tc>
                  <a:txBody>
                    <a:bodyPr/>
                    <a:lstStyle/>
                    <a:p>
                      <a:endParaRPr lang="en-AU" dirty="0"/>
                    </a:p>
                  </a:txBody>
                  <a:tcP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AU" dirty="0"/>
                        <a:t>Facebook</a:t>
                      </a:r>
                    </a:p>
                  </a:txBody>
                  <a:tcP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AU" dirty="0"/>
                        <a:t>Instagram</a:t>
                      </a:r>
                    </a:p>
                  </a:txBody>
                  <a:tcP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AU" dirty="0"/>
                        <a:t>LinkedIn</a:t>
                      </a:r>
                    </a:p>
                  </a:txBody>
                  <a:tcP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AU" dirty="0"/>
                        <a:t>Pinterest</a:t>
                      </a:r>
                    </a:p>
                  </a:txBody>
                  <a:tcP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AU" dirty="0"/>
                        <a:t>Twitter</a:t>
                      </a:r>
                    </a:p>
                  </a:txBody>
                  <a:tcP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AU" dirty="0"/>
                        <a:t>YouTube</a:t>
                      </a:r>
                    </a:p>
                  </a:txBody>
                  <a:tcP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735406">
                <a:tc>
                  <a:txBody>
                    <a:bodyPr/>
                    <a:lstStyle/>
                    <a:p>
                      <a:r>
                        <a:rPr lang="en-AU" dirty="0"/>
                        <a:t>No keyboard trap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accent6">
                              <a:lumMod val="75000"/>
                            </a:schemeClr>
                          </a:solidFill>
                          <a:latin typeface="Wingdings" panose="05000000000000000000" pitchFamily="2" charset="2"/>
                          <a:ea typeface="+mn-ea"/>
                          <a:cs typeface="+mn-cs"/>
                        </a:rPr>
                        <a:t>ü</a:t>
                      </a:r>
                      <a:endParaRPr lang="en-AU" dirty="0">
                        <a:solidFill>
                          <a:schemeClr val="accent6">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2516444"/>
                  </a:ext>
                </a:extLst>
              </a:tr>
              <a:tr h="735406">
                <a:tc>
                  <a:txBody>
                    <a:bodyPr/>
                    <a:lstStyle/>
                    <a:p>
                      <a:r>
                        <a:rPr lang="en-AU" dirty="0"/>
                        <a:t>Accessible to keyboard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1298169"/>
                  </a:ext>
                </a:extLst>
              </a:tr>
              <a:tr h="1050580">
                <a:tc>
                  <a:txBody>
                    <a:bodyPr/>
                    <a:lstStyle/>
                    <a:p>
                      <a:r>
                        <a:rPr lang="en-US" dirty="0"/>
                        <a:t>Right hand column kb accessible</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NA</a:t>
                      </a:r>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1892663"/>
                  </a:ext>
                </a:extLst>
              </a:tr>
              <a:tr h="735406">
                <a:tc>
                  <a:txBody>
                    <a:bodyPr/>
                    <a:lstStyle/>
                    <a:p>
                      <a:r>
                        <a:rPr lang="en-AU" dirty="0"/>
                        <a:t>Keyboard focus 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accent6">
                              <a:lumMod val="75000"/>
                            </a:schemeClr>
                          </a:solidFill>
                          <a:latin typeface="Wingdings" panose="05000000000000000000" pitchFamily="2" charset="2"/>
                          <a:ea typeface="+mn-ea"/>
                          <a:cs typeface="+mn-cs"/>
                        </a:rPr>
                        <a:t>ü</a:t>
                      </a:r>
                      <a:endParaRPr lang="en-AU" dirty="0">
                        <a:solidFill>
                          <a:schemeClr val="accent6">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4332428"/>
                  </a:ext>
                </a:extLst>
              </a:tr>
              <a:tr h="735406">
                <a:tc>
                  <a:txBody>
                    <a:bodyPr/>
                    <a:lstStyle/>
                    <a:p>
                      <a:r>
                        <a:rPr lang="en-AU" dirty="0"/>
                        <a:t>Keyboard focus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163932"/>
                  </a:ext>
                </a:extLst>
              </a:tr>
            </a:tbl>
          </a:graphicData>
        </a:graphic>
      </p:graphicFrame>
    </p:spTree>
    <p:extLst>
      <p:ext uri="{BB962C8B-B14F-4D97-AF65-F5344CB8AC3E}">
        <p14:creationId xmlns:p14="http://schemas.microsoft.com/office/powerpoint/2010/main" val="779257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C6B60-D53F-4240-B005-A3C916AC0381}"/>
              </a:ext>
            </a:extLst>
          </p:cNvPr>
          <p:cNvSpPr>
            <a:spLocks noGrp="1"/>
          </p:cNvSpPr>
          <p:nvPr>
            <p:ph type="ctrTitle"/>
          </p:nvPr>
        </p:nvSpPr>
        <p:spPr>
          <a:xfrm>
            <a:off x="8352430" y="1122363"/>
            <a:ext cx="3525245" cy="3973512"/>
          </a:xfrm>
        </p:spPr>
        <p:txBody>
          <a:bodyPr/>
          <a:lstStyle/>
          <a:p>
            <a:r>
              <a:rPr lang="en-US" dirty="0"/>
              <a:t>Pinterest – keyboard trap</a:t>
            </a:r>
            <a:endParaRPr lang="en-AU" dirty="0"/>
          </a:p>
        </p:txBody>
      </p:sp>
      <p:sp>
        <p:nvSpPr>
          <p:cNvPr id="4" name="Slide Number Placeholder 3">
            <a:extLst>
              <a:ext uri="{FF2B5EF4-FFF2-40B4-BE49-F238E27FC236}">
                <a16:creationId xmlns:a16="http://schemas.microsoft.com/office/drawing/2014/main" id="{C3A5D86A-2093-4FF4-B37A-222F4066D542}"/>
              </a:ext>
            </a:extLst>
          </p:cNvPr>
          <p:cNvSpPr>
            <a:spLocks noGrp="1"/>
          </p:cNvSpPr>
          <p:nvPr>
            <p:ph type="sldNum" sz="quarter" idx="4294967295"/>
          </p:nvPr>
        </p:nvSpPr>
        <p:spPr>
          <a:xfrm>
            <a:off x="11722100" y="6108700"/>
            <a:ext cx="469900" cy="365125"/>
          </a:xfrm>
          <a:prstGeom prst="rect">
            <a:avLst/>
          </a:prstGeom>
        </p:spPr>
        <p:txBody>
          <a:bodyPr/>
          <a:lstStyle/>
          <a:p>
            <a:fld id="{8290AE13-9556-428D-B92C-DFFA4DFEF7B1}" type="slidenum">
              <a:rPr lang="en-AU" smtClean="0"/>
              <a:pPr/>
              <a:t>27</a:t>
            </a:fld>
            <a:endParaRPr lang="en-AU" dirty="0"/>
          </a:p>
        </p:txBody>
      </p:sp>
      <p:sp>
        <p:nvSpPr>
          <p:cNvPr id="7" name="Rectangle 6">
            <a:extLst>
              <a:ext uri="{FF2B5EF4-FFF2-40B4-BE49-F238E27FC236}">
                <a16:creationId xmlns:a16="http://schemas.microsoft.com/office/drawing/2014/main" id="{BA9B0044-6C10-4373-850C-450262426DDA}"/>
              </a:ext>
            </a:extLst>
          </p:cNvPr>
          <p:cNvSpPr/>
          <p:nvPr/>
        </p:nvSpPr>
        <p:spPr>
          <a:xfrm>
            <a:off x="5859467" y="5853623"/>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8" name="Picture 7" descr="Pinterest failed">
            <a:extLst>
              <a:ext uri="{FF2B5EF4-FFF2-40B4-BE49-F238E27FC236}">
                <a16:creationId xmlns:a16="http://schemas.microsoft.com/office/drawing/2014/main" id="{7866751A-844B-42CD-B5D0-A5E511B45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0012" y="6206714"/>
            <a:ext cx="502753" cy="502753"/>
          </a:xfrm>
          <a:prstGeom prst="rect">
            <a:avLst/>
          </a:prstGeom>
        </p:spPr>
      </p:pic>
      <p:pic>
        <p:nvPicPr>
          <p:cNvPr id="9" name="Picture 8" descr="Pinterest - keyboard trap on &quot;Explore&quot; button when first setting up Pinterest">
            <a:extLst>
              <a:ext uri="{FF2B5EF4-FFF2-40B4-BE49-F238E27FC236}">
                <a16:creationId xmlns:a16="http://schemas.microsoft.com/office/drawing/2014/main" id="{445E03EA-7E32-4274-892E-622524AA43DB}"/>
              </a:ext>
            </a:extLst>
          </p:cNvPr>
          <p:cNvPicPr>
            <a:picLocks noChangeAspect="1"/>
          </p:cNvPicPr>
          <p:nvPr/>
        </p:nvPicPr>
        <p:blipFill rotWithShape="1">
          <a:blip r:embed="rId3">
            <a:extLst>
              <a:ext uri="{28A0092B-C50C-407E-A947-70E740481C1C}">
                <a14:useLocalDpi xmlns:a14="http://schemas.microsoft.com/office/drawing/2010/main" val="0"/>
              </a:ext>
            </a:extLst>
          </a:blip>
          <a:srcRect l="1231" r="35410" b="7044"/>
          <a:stretch/>
        </p:blipFill>
        <p:spPr>
          <a:xfrm>
            <a:off x="0" y="-146900"/>
            <a:ext cx="8106770" cy="6112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527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C6B60-D53F-4240-B005-A3C916AC0381}"/>
              </a:ext>
            </a:extLst>
          </p:cNvPr>
          <p:cNvSpPr>
            <a:spLocks noGrp="1"/>
          </p:cNvSpPr>
          <p:nvPr>
            <p:ph type="ctrTitle"/>
          </p:nvPr>
        </p:nvSpPr>
        <p:spPr>
          <a:xfrm>
            <a:off x="7593496" y="1122363"/>
            <a:ext cx="4284179" cy="3973512"/>
          </a:xfrm>
        </p:spPr>
        <p:txBody>
          <a:bodyPr/>
          <a:lstStyle/>
          <a:p>
            <a:r>
              <a:rPr lang="en-US" dirty="0"/>
              <a:t>Instagram – keyboard focus order</a:t>
            </a:r>
            <a:endParaRPr lang="en-AU" dirty="0"/>
          </a:p>
        </p:txBody>
      </p:sp>
      <p:sp>
        <p:nvSpPr>
          <p:cNvPr id="4" name="Slide Number Placeholder 3">
            <a:extLst>
              <a:ext uri="{FF2B5EF4-FFF2-40B4-BE49-F238E27FC236}">
                <a16:creationId xmlns:a16="http://schemas.microsoft.com/office/drawing/2014/main" id="{C3A5D86A-2093-4FF4-B37A-222F4066D542}"/>
              </a:ext>
            </a:extLst>
          </p:cNvPr>
          <p:cNvSpPr>
            <a:spLocks noGrp="1"/>
          </p:cNvSpPr>
          <p:nvPr>
            <p:ph type="sldNum" sz="quarter" idx="4294967295"/>
          </p:nvPr>
        </p:nvSpPr>
        <p:spPr>
          <a:xfrm>
            <a:off x="11722100" y="6108700"/>
            <a:ext cx="469900" cy="365125"/>
          </a:xfrm>
          <a:prstGeom prst="rect">
            <a:avLst/>
          </a:prstGeom>
        </p:spPr>
        <p:txBody>
          <a:bodyPr/>
          <a:lstStyle/>
          <a:p>
            <a:fld id="{8290AE13-9556-428D-B92C-DFFA4DFEF7B1}" type="slidenum">
              <a:rPr lang="en-AU" smtClean="0"/>
              <a:pPr/>
              <a:t>28</a:t>
            </a:fld>
            <a:endParaRPr lang="en-AU" dirty="0"/>
          </a:p>
        </p:txBody>
      </p:sp>
      <p:pic>
        <p:nvPicPr>
          <p:cNvPr id="6" name="Picture 5" descr="Keyboard focus starts at the first photo in Instagram and skips the home, profile, notifications, settings and search">
            <a:extLst>
              <a:ext uri="{FF2B5EF4-FFF2-40B4-BE49-F238E27FC236}">
                <a16:creationId xmlns:a16="http://schemas.microsoft.com/office/drawing/2014/main" id="{56545250-8343-4EC4-9E64-5857576940D0}"/>
              </a:ext>
            </a:extLst>
          </p:cNvPr>
          <p:cNvPicPr>
            <a:picLocks noChangeAspect="1"/>
          </p:cNvPicPr>
          <p:nvPr/>
        </p:nvPicPr>
        <p:blipFill rotWithShape="1">
          <a:blip r:embed="rId2">
            <a:extLst>
              <a:ext uri="{28A0092B-C50C-407E-A947-70E740481C1C}">
                <a14:useLocalDpi xmlns:a14="http://schemas.microsoft.com/office/drawing/2010/main" val="0"/>
              </a:ext>
            </a:extLst>
          </a:blip>
          <a:srcRect l="22045" r="22614"/>
          <a:stretch/>
        </p:blipFill>
        <p:spPr>
          <a:xfrm>
            <a:off x="45720" y="-124308"/>
            <a:ext cx="7292340" cy="609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nstagram failed">
            <a:extLst>
              <a:ext uri="{FF2B5EF4-FFF2-40B4-BE49-F238E27FC236}">
                <a16:creationId xmlns:a16="http://schemas.microsoft.com/office/drawing/2014/main" id="{9290FA59-D6B2-4B87-88DB-1922BF2D3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546" y="6233962"/>
            <a:ext cx="481865" cy="479723"/>
          </a:xfrm>
          <a:prstGeom prst="rect">
            <a:avLst/>
          </a:prstGeom>
        </p:spPr>
      </p:pic>
      <p:sp>
        <p:nvSpPr>
          <p:cNvPr id="10" name="Rectangle 9">
            <a:extLst>
              <a:ext uri="{FF2B5EF4-FFF2-40B4-BE49-F238E27FC236}">
                <a16:creationId xmlns:a16="http://schemas.microsoft.com/office/drawing/2014/main" id="{A0A8EFCA-C2DD-496F-9291-FC7B49F779E1}"/>
              </a:ext>
            </a:extLst>
          </p:cNvPr>
          <p:cNvSpPr/>
          <p:nvPr/>
        </p:nvSpPr>
        <p:spPr>
          <a:xfrm>
            <a:off x="5337639" y="5863393"/>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1" name="Picture 10" descr="YouTube failed">
            <a:extLst>
              <a:ext uri="{FF2B5EF4-FFF2-40B4-BE49-F238E27FC236}">
                <a16:creationId xmlns:a16="http://schemas.microsoft.com/office/drawing/2014/main" id="{D14D3F06-AF65-4CDF-9B8B-1FE43A14B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279" y="6191090"/>
            <a:ext cx="522595" cy="522595"/>
          </a:xfrm>
          <a:prstGeom prst="rect">
            <a:avLst/>
          </a:prstGeom>
        </p:spPr>
      </p:pic>
      <p:sp>
        <p:nvSpPr>
          <p:cNvPr id="12" name="Rectangle 11">
            <a:extLst>
              <a:ext uri="{FF2B5EF4-FFF2-40B4-BE49-F238E27FC236}">
                <a16:creationId xmlns:a16="http://schemas.microsoft.com/office/drawing/2014/main" id="{D88142C5-AD8B-4738-BE3C-D66B5767B467}"/>
              </a:ext>
            </a:extLst>
          </p:cNvPr>
          <p:cNvSpPr/>
          <p:nvPr/>
        </p:nvSpPr>
        <p:spPr>
          <a:xfrm>
            <a:off x="6329022" y="5849241"/>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1168252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BA9D-FCC1-4C62-B5ED-18E80DF128E7}"/>
              </a:ext>
            </a:extLst>
          </p:cNvPr>
          <p:cNvSpPr>
            <a:spLocks noGrp="1"/>
          </p:cNvSpPr>
          <p:nvPr>
            <p:ph type="ctrTitle"/>
          </p:nvPr>
        </p:nvSpPr>
        <p:spPr>
          <a:xfrm>
            <a:off x="8825948" y="1122362"/>
            <a:ext cx="3051727" cy="4571855"/>
          </a:xfrm>
        </p:spPr>
        <p:txBody>
          <a:bodyPr/>
          <a:lstStyle/>
          <a:p>
            <a:r>
              <a:rPr lang="en-AU" dirty="0"/>
              <a:t>Twitter – right hand column not accessible to keyboard</a:t>
            </a:r>
          </a:p>
        </p:txBody>
      </p:sp>
      <p:sp>
        <p:nvSpPr>
          <p:cNvPr id="4" name="Slide Number Placeholder 3">
            <a:extLst>
              <a:ext uri="{FF2B5EF4-FFF2-40B4-BE49-F238E27FC236}">
                <a16:creationId xmlns:a16="http://schemas.microsoft.com/office/drawing/2014/main" id="{6C436CA7-184C-4742-9F5B-54B5B5FB4B67}"/>
              </a:ext>
            </a:extLst>
          </p:cNvPr>
          <p:cNvSpPr>
            <a:spLocks noGrp="1"/>
          </p:cNvSpPr>
          <p:nvPr>
            <p:ph type="sldNum" sz="quarter" idx="4294967295"/>
          </p:nvPr>
        </p:nvSpPr>
        <p:spPr>
          <a:xfrm>
            <a:off x="11722100" y="6108700"/>
            <a:ext cx="469900" cy="365125"/>
          </a:xfrm>
          <a:prstGeom prst="rect">
            <a:avLst/>
          </a:prstGeom>
        </p:spPr>
        <p:txBody>
          <a:bodyPr/>
          <a:lstStyle/>
          <a:p>
            <a:fld id="{8290AE13-9556-428D-B92C-DFFA4DFEF7B1}" type="slidenum">
              <a:rPr lang="en-AU" smtClean="0"/>
              <a:pPr/>
              <a:t>29</a:t>
            </a:fld>
            <a:endParaRPr lang="en-AU" dirty="0"/>
          </a:p>
        </p:txBody>
      </p:sp>
      <p:pic>
        <p:nvPicPr>
          <p:cNvPr id="5" name="Picture 4" descr="Due to the use of infinite scrolling in the centre column, the third column in Twitter is not accessible to the keyboard">
            <a:extLst>
              <a:ext uri="{FF2B5EF4-FFF2-40B4-BE49-F238E27FC236}">
                <a16:creationId xmlns:a16="http://schemas.microsoft.com/office/drawing/2014/main" id="{B39450BA-E955-4041-85C0-921F18D46F1D}"/>
              </a:ext>
            </a:extLst>
          </p:cNvPr>
          <p:cNvPicPr/>
          <p:nvPr/>
        </p:nvPicPr>
        <p:blipFill>
          <a:blip r:embed="rId2"/>
          <a:stretch>
            <a:fillRect/>
          </a:stretch>
        </p:blipFill>
        <p:spPr>
          <a:xfrm>
            <a:off x="0" y="-124695"/>
            <a:ext cx="8503920" cy="6056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nstagram failed">
            <a:extLst>
              <a:ext uri="{FF2B5EF4-FFF2-40B4-BE49-F238E27FC236}">
                <a16:creationId xmlns:a16="http://schemas.microsoft.com/office/drawing/2014/main" id="{F39BA700-F3DC-4EB0-8195-CE56EF631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542" y="6220715"/>
            <a:ext cx="464877" cy="462811"/>
          </a:xfrm>
          <a:prstGeom prst="rect">
            <a:avLst/>
          </a:prstGeom>
        </p:spPr>
      </p:pic>
      <p:sp>
        <p:nvSpPr>
          <p:cNvPr id="8" name="Rectangle 7">
            <a:extLst>
              <a:ext uri="{FF2B5EF4-FFF2-40B4-BE49-F238E27FC236}">
                <a16:creationId xmlns:a16="http://schemas.microsoft.com/office/drawing/2014/main" id="{BD398ED7-A2BB-460B-BDC4-E52C706D0991}"/>
              </a:ext>
            </a:extLst>
          </p:cNvPr>
          <p:cNvSpPr/>
          <p:nvPr/>
        </p:nvSpPr>
        <p:spPr>
          <a:xfrm>
            <a:off x="5905285" y="5835993"/>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
        <p:nvSpPr>
          <p:cNvPr id="9" name="Rectangle 8">
            <a:extLst>
              <a:ext uri="{FF2B5EF4-FFF2-40B4-BE49-F238E27FC236}">
                <a16:creationId xmlns:a16="http://schemas.microsoft.com/office/drawing/2014/main" id="{B2C331F1-5B61-4E8E-83BE-AEF7628A8EF9}"/>
              </a:ext>
            </a:extLst>
          </p:cNvPr>
          <p:cNvSpPr/>
          <p:nvPr/>
        </p:nvSpPr>
        <p:spPr>
          <a:xfrm>
            <a:off x="4129939" y="5807425"/>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0" name="Picture 9" descr="Twitter failed">
            <a:extLst>
              <a:ext uri="{FF2B5EF4-FFF2-40B4-BE49-F238E27FC236}">
                <a16:creationId xmlns:a16="http://schemas.microsoft.com/office/drawing/2014/main" id="{5BA1AA8E-7DD8-495C-9B71-26DD28A0DF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33" t="5784" r="23138" b="6094"/>
          <a:stretch/>
        </p:blipFill>
        <p:spPr>
          <a:xfrm>
            <a:off x="5763046" y="6235351"/>
            <a:ext cx="467330" cy="465254"/>
          </a:xfrm>
          <a:prstGeom prst="rect">
            <a:avLst/>
          </a:prstGeom>
        </p:spPr>
      </p:pic>
      <p:sp>
        <p:nvSpPr>
          <p:cNvPr id="11" name="Rectangle 10">
            <a:extLst>
              <a:ext uri="{FF2B5EF4-FFF2-40B4-BE49-F238E27FC236}">
                <a16:creationId xmlns:a16="http://schemas.microsoft.com/office/drawing/2014/main" id="{791D5568-B172-4E34-AD07-985FA477A57F}"/>
              </a:ext>
            </a:extLst>
          </p:cNvPr>
          <p:cNvSpPr/>
          <p:nvPr/>
        </p:nvSpPr>
        <p:spPr>
          <a:xfrm>
            <a:off x="6801678" y="5833641"/>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2" name="Picture 4" descr="LinkedIn failed">
            <a:extLst>
              <a:ext uri="{FF2B5EF4-FFF2-40B4-BE49-F238E27FC236}">
                <a16:creationId xmlns:a16="http://schemas.microsoft.com/office/drawing/2014/main" id="{7D03079C-47D4-4C54-83EA-8AC63D7D57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79" t="7381" r="5805" b="8285"/>
          <a:stretch/>
        </p:blipFill>
        <p:spPr bwMode="auto">
          <a:xfrm>
            <a:off x="4890367" y="6240605"/>
            <a:ext cx="486005" cy="4688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E5346C2-5DC0-4EA3-A45A-2636475E3F16}"/>
              </a:ext>
            </a:extLst>
          </p:cNvPr>
          <p:cNvSpPr/>
          <p:nvPr/>
        </p:nvSpPr>
        <p:spPr>
          <a:xfrm>
            <a:off x="5026332" y="5835994"/>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4" name="Picture 13" descr="YouTube failed">
            <a:extLst>
              <a:ext uri="{FF2B5EF4-FFF2-40B4-BE49-F238E27FC236}">
                <a16:creationId xmlns:a16="http://schemas.microsoft.com/office/drawing/2014/main" id="{917E5CB7-EFD6-418E-920C-9FFD1A0CB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439" y="6192145"/>
            <a:ext cx="522595" cy="522595"/>
          </a:xfrm>
          <a:prstGeom prst="rect">
            <a:avLst/>
          </a:prstGeom>
        </p:spPr>
      </p:pic>
    </p:spTree>
    <p:extLst>
      <p:ext uri="{BB962C8B-B14F-4D97-AF65-F5344CB8AC3E}">
        <p14:creationId xmlns:p14="http://schemas.microsoft.com/office/powerpoint/2010/main" val="294238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55B8D-386B-4C86-8503-A8BDE07DA9FD}"/>
              </a:ext>
            </a:extLst>
          </p:cNvPr>
          <p:cNvSpPr>
            <a:spLocks noGrp="1"/>
          </p:cNvSpPr>
          <p:nvPr>
            <p:ph type="ctrTitle"/>
          </p:nvPr>
        </p:nvSpPr>
        <p:spPr>
          <a:xfrm>
            <a:off x="527538" y="4756638"/>
            <a:ext cx="11139854" cy="930447"/>
          </a:xfrm>
        </p:spPr>
        <p:txBody>
          <a:bodyPr>
            <a:normAutofit fontScale="90000"/>
          </a:bodyPr>
          <a:lstStyle/>
          <a:p>
            <a:pPr algn="ctr"/>
            <a:r>
              <a:rPr lang="en-AU" sz="5400" dirty="0">
                <a:solidFill>
                  <a:srgbClr val="FFFFFF"/>
                </a:solidFill>
              </a:rPr>
              <a:t>What Hollywood would have you believe</a:t>
            </a:r>
          </a:p>
        </p:txBody>
      </p:sp>
      <p:sp>
        <p:nvSpPr>
          <p:cNvPr id="3" name="Subtitle 2">
            <a:extLst>
              <a:ext uri="{FF2B5EF4-FFF2-40B4-BE49-F238E27FC236}">
                <a16:creationId xmlns:a16="http://schemas.microsoft.com/office/drawing/2014/main" id="{02190161-607B-49D0-A8B0-A30CDE30D20D}"/>
              </a:ext>
            </a:extLst>
          </p:cNvPr>
          <p:cNvSpPr>
            <a:spLocks noGrp="1"/>
          </p:cNvSpPr>
          <p:nvPr>
            <p:ph type="subTitle" idx="1"/>
          </p:nvPr>
        </p:nvSpPr>
        <p:spPr>
          <a:xfrm>
            <a:off x="1339362" y="5815698"/>
            <a:ext cx="9144000" cy="420001"/>
          </a:xfrm>
        </p:spPr>
        <p:txBody>
          <a:bodyPr>
            <a:normAutofit/>
          </a:bodyPr>
          <a:lstStyle/>
          <a:p>
            <a:endParaRPr lang="en-AU" sz="2000">
              <a:solidFill>
                <a:srgbClr val="53A3E8"/>
              </a:solidFill>
            </a:endParaRPr>
          </a:p>
        </p:txBody>
      </p:sp>
      <p:pic>
        <p:nvPicPr>
          <p:cNvPr id="8" name="Picture 7" descr="Dean looking sad">
            <a:extLst>
              <a:ext uri="{FF2B5EF4-FFF2-40B4-BE49-F238E27FC236}">
                <a16:creationId xmlns:a16="http://schemas.microsoft.com/office/drawing/2014/main" id="{21C2F51F-94AE-4125-83F1-1400021B4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115" y="307730"/>
            <a:ext cx="3230090" cy="399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am relocating Dean's dislocated shoulder">
            <a:extLst>
              <a:ext uri="{FF2B5EF4-FFF2-40B4-BE49-F238E27FC236}">
                <a16:creationId xmlns:a16="http://schemas.microsoft.com/office/drawing/2014/main" id="{955E41DC-C555-418B-A3F6-FFD0EF8A5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155" y="307730"/>
            <a:ext cx="4236028" cy="399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77E0B44-C66A-4723-AC06-6446D1CE968B}"/>
              </a:ext>
            </a:extLst>
          </p:cNvPr>
          <p:cNvSpPr>
            <a:spLocks noGrp="1"/>
          </p:cNvSpPr>
          <p:nvPr>
            <p:ph type="sldNum" sz="quarter" idx="12"/>
          </p:nvPr>
        </p:nvSpPr>
        <p:spPr>
          <a:xfrm>
            <a:off x="8610600" y="6522430"/>
            <a:ext cx="2743200" cy="347472"/>
          </a:xfrm>
        </p:spPr>
        <p:txBody>
          <a:bodyPr>
            <a:normAutofit/>
          </a:bodyPr>
          <a:lstStyle/>
          <a:p>
            <a:pPr>
              <a:lnSpc>
                <a:spcPct val="90000"/>
              </a:lnSpc>
              <a:spcAft>
                <a:spcPts val="600"/>
              </a:spcAft>
            </a:pPr>
            <a:fld id="{8290AE13-9556-428D-B92C-DFFA4DFEF7B1}" type="slidenum">
              <a:rPr lang="en-AU">
                <a:solidFill>
                  <a:srgbClr val="898989"/>
                </a:solidFill>
              </a:rPr>
              <a:pPr>
                <a:lnSpc>
                  <a:spcPct val="90000"/>
                </a:lnSpc>
                <a:spcAft>
                  <a:spcPts val="600"/>
                </a:spcAft>
              </a:pPr>
              <a:t>3</a:t>
            </a:fld>
            <a:endParaRPr lang="en-AU">
              <a:solidFill>
                <a:srgbClr val="898989"/>
              </a:solidFill>
            </a:endParaRPr>
          </a:p>
        </p:txBody>
      </p:sp>
    </p:spTree>
    <p:extLst>
      <p:ext uri="{BB962C8B-B14F-4D97-AF65-F5344CB8AC3E}">
        <p14:creationId xmlns:p14="http://schemas.microsoft.com/office/powerpoint/2010/main" val="1261647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2600-80C9-4197-B173-2A2E8D93BD43}"/>
              </a:ext>
            </a:extLst>
          </p:cNvPr>
          <p:cNvSpPr>
            <a:spLocks noGrp="1"/>
          </p:cNvSpPr>
          <p:nvPr>
            <p:ph type="ctrTitle"/>
          </p:nvPr>
        </p:nvSpPr>
        <p:spPr>
          <a:xfrm>
            <a:off x="7772400" y="1122363"/>
            <a:ext cx="4105275" cy="3973512"/>
          </a:xfrm>
        </p:spPr>
        <p:txBody>
          <a:bodyPr/>
          <a:lstStyle/>
          <a:p>
            <a:r>
              <a:rPr lang="en-US" dirty="0"/>
              <a:t>Facebook – numerous skip links</a:t>
            </a:r>
            <a:endParaRPr lang="en-AU" dirty="0"/>
          </a:p>
        </p:txBody>
      </p:sp>
      <p:sp>
        <p:nvSpPr>
          <p:cNvPr id="4" name="Slide Number Placeholder 3">
            <a:extLst>
              <a:ext uri="{FF2B5EF4-FFF2-40B4-BE49-F238E27FC236}">
                <a16:creationId xmlns:a16="http://schemas.microsoft.com/office/drawing/2014/main" id="{6445D175-0299-489C-BE6C-FE6CC60CA051}"/>
              </a:ext>
            </a:extLst>
          </p:cNvPr>
          <p:cNvSpPr>
            <a:spLocks noGrp="1"/>
          </p:cNvSpPr>
          <p:nvPr>
            <p:ph type="sldNum" sz="quarter" idx="4294967295"/>
          </p:nvPr>
        </p:nvSpPr>
        <p:spPr>
          <a:xfrm>
            <a:off x="11722100" y="6108700"/>
            <a:ext cx="469900" cy="365125"/>
          </a:xfrm>
          <a:prstGeom prst="rect">
            <a:avLst/>
          </a:prstGeom>
        </p:spPr>
        <p:txBody>
          <a:bodyPr/>
          <a:lstStyle/>
          <a:p>
            <a:fld id="{8290AE13-9556-428D-B92C-DFFA4DFEF7B1}" type="slidenum">
              <a:rPr lang="en-AU" smtClean="0"/>
              <a:pPr/>
              <a:t>30</a:t>
            </a:fld>
            <a:endParaRPr lang="en-AU" dirty="0"/>
          </a:p>
        </p:txBody>
      </p:sp>
      <p:pic>
        <p:nvPicPr>
          <p:cNvPr id="6" name="Picture 5" descr="Facebook skip links allow the user to skip to every section of the site, even with the use of infinite scrolling">
            <a:extLst>
              <a:ext uri="{FF2B5EF4-FFF2-40B4-BE49-F238E27FC236}">
                <a16:creationId xmlns:a16="http://schemas.microsoft.com/office/drawing/2014/main" id="{3766C12C-2F14-4B21-BEB8-754E4BE2567D}"/>
              </a:ext>
            </a:extLst>
          </p:cNvPr>
          <p:cNvPicPr>
            <a:picLocks noChangeAspect="1"/>
          </p:cNvPicPr>
          <p:nvPr/>
        </p:nvPicPr>
        <p:blipFill rotWithShape="1">
          <a:blip r:embed="rId2">
            <a:extLst>
              <a:ext uri="{28A0092B-C50C-407E-A947-70E740481C1C}">
                <a14:useLocalDpi xmlns:a14="http://schemas.microsoft.com/office/drawing/2010/main" val="0"/>
              </a:ext>
            </a:extLst>
          </a:blip>
          <a:srcRect l="15568" r="27159"/>
          <a:stretch/>
        </p:blipFill>
        <p:spPr>
          <a:xfrm>
            <a:off x="0" y="-164749"/>
            <a:ext cx="7564582" cy="610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acebook passed">
            <a:extLst>
              <a:ext uri="{FF2B5EF4-FFF2-40B4-BE49-F238E27FC236}">
                <a16:creationId xmlns:a16="http://schemas.microsoft.com/office/drawing/2014/main" id="{2CA808B1-6546-4997-8D99-259FDDE57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057" y="6255101"/>
            <a:ext cx="437447" cy="437447"/>
          </a:xfrm>
          <a:prstGeom prst="rect">
            <a:avLst/>
          </a:prstGeom>
        </p:spPr>
      </p:pic>
      <p:sp>
        <p:nvSpPr>
          <p:cNvPr id="9" name="Rectangle 8">
            <a:extLst>
              <a:ext uri="{FF2B5EF4-FFF2-40B4-BE49-F238E27FC236}">
                <a16:creationId xmlns:a16="http://schemas.microsoft.com/office/drawing/2014/main" id="{43C2C2DF-20F2-4EDF-9B78-9B3082888D7C}"/>
              </a:ext>
            </a:extLst>
          </p:cNvPr>
          <p:cNvSpPr/>
          <p:nvPr/>
        </p:nvSpPr>
        <p:spPr>
          <a:xfrm>
            <a:off x="6304963" y="5998874"/>
            <a:ext cx="506869" cy="584775"/>
          </a:xfrm>
          <a:prstGeom prst="rect">
            <a:avLst/>
          </a:prstGeom>
        </p:spPr>
        <p:txBody>
          <a:bodyPr wrap="none">
            <a:spAutoFit/>
          </a:bodyPr>
          <a:lstStyle/>
          <a:p>
            <a:pPr lvl="0" algn="ctr">
              <a:defRPr/>
            </a:pPr>
            <a:r>
              <a:rPr lang="en-AU" sz="3200" dirty="0">
                <a:solidFill>
                  <a:srgbClr val="00B050"/>
                </a:solidFill>
                <a:latin typeface="Wingdings" panose="05000000000000000000" pitchFamily="2" charset="2"/>
              </a:rPr>
              <a:t>ü</a:t>
            </a:r>
            <a:endParaRPr lang="en-AU" sz="3200" dirty="0"/>
          </a:p>
        </p:txBody>
      </p:sp>
    </p:spTree>
    <p:extLst>
      <p:ext uri="{BB962C8B-B14F-4D97-AF65-F5344CB8AC3E}">
        <p14:creationId xmlns:p14="http://schemas.microsoft.com/office/powerpoint/2010/main" val="3379299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2" y="647130"/>
            <a:ext cx="10515600" cy="738661"/>
          </a:xfrm>
        </p:spPr>
        <p:txBody>
          <a:bodyPr>
            <a:noAutofit/>
          </a:bodyPr>
          <a:lstStyle/>
          <a:p>
            <a:r>
              <a:rPr lang="en-AU" sz="6600" dirty="0" err="1"/>
              <a:t>Autoplay</a:t>
            </a:r>
            <a:endParaRPr lang="en-AU" sz="6600" dirty="0"/>
          </a:p>
        </p:txBody>
      </p:sp>
    </p:spTree>
    <p:extLst>
      <p:ext uri="{BB962C8B-B14F-4D97-AF65-F5344CB8AC3E}">
        <p14:creationId xmlns:p14="http://schemas.microsoft.com/office/powerpoint/2010/main" val="795172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A692-4D37-45F7-B161-5C616E26C5FD}"/>
              </a:ext>
            </a:extLst>
          </p:cNvPr>
          <p:cNvSpPr>
            <a:spLocks noGrp="1"/>
          </p:cNvSpPr>
          <p:nvPr>
            <p:ph type="ctrTitle"/>
          </p:nvPr>
        </p:nvSpPr>
        <p:spPr/>
        <p:txBody>
          <a:bodyPr/>
          <a:lstStyle/>
          <a:p>
            <a:r>
              <a:rPr lang="en-AU" dirty="0" err="1"/>
              <a:t>Autoplay</a:t>
            </a:r>
            <a:r>
              <a:rPr lang="en-AU" dirty="0"/>
              <a:t> and keyboard accessibility</a:t>
            </a:r>
          </a:p>
        </p:txBody>
      </p:sp>
      <p:sp>
        <p:nvSpPr>
          <p:cNvPr id="3" name="Subtitle 2">
            <a:extLst>
              <a:ext uri="{FF2B5EF4-FFF2-40B4-BE49-F238E27FC236}">
                <a16:creationId xmlns:a16="http://schemas.microsoft.com/office/drawing/2014/main" id="{3321F5CA-255D-42BD-B71A-17794ED77A1A}"/>
              </a:ext>
            </a:extLst>
          </p:cNvPr>
          <p:cNvSpPr>
            <a:spLocks noGrp="1"/>
          </p:cNvSpPr>
          <p:nvPr>
            <p:ph type="subTitle" idx="1"/>
          </p:nvPr>
        </p:nvSpPr>
        <p:spPr/>
        <p:txBody>
          <a:bodyPr/>
          <a:lstStyle/>
          <a:p>
            <a:r>
              <a:rPr lang="en-AU" dirty="0"/>
              <a:t>No </a:t>
            </a:r>
            <a:r>
              <a:rPr lang="en-AU" dirty="0" err="1"/>
              <a:t>autoplay</a:t>
            </a:r>
            <a:r>
              <a:rPr lang="en-AU" dirty="0"/>
              <a:t> on default viewing</a:t>
            </a:r>
          </a:p>
          <a:p>
            <a:endParaRPr lang="en-AU" dirty="0"/>
          </a:p>
          <a:p>
            <a:endParaRPr lang="en-AU" dirty="0"/>
          </a:p>
          <a:p>
            <a:r>
              <a:rPr lang="en-AU" dirty="0"/>
              <a:t>Can the video be paused?</a:t>
            </a:r>
          </a:p>
          <a:p>
            <a:endParaRPr lang="en-AU" dirty="0"/>
          </a:p>
          <a:p>
            <a:endParaRPr lang="en-AU" dirty="0"/>
          </a:p>
        </p:txBody>
      </p:sp>
      <p:sp>
        <p:nvSpPr>
          <p:cNvPr id="4" name="Slide Number Placeholder 3">
            <a:extLst>
              <a:ext uri="{FF2B5EF4-FFF2-40B4-BE49-F238E27FC236}">
                <a16:creationId xmlns:a16="http://schemas.microsoft.com/office/drawing/2014/main" id="{3EA2DD7A-C1BB-402B-BF0A-BE6C052EA56F}"/>
              </a:ext>
            </a:extLst>
          </p:cNvPr>
          <p:cNvSpPr>
            <a:spLocks noGrp="1"/>
          </p:cNvSpPr>
          <p:nvPr>
            <p:ph type="sldNum" sz="quarter" idx="12"/>
          </p:nvPr>
        </p:nvSpPr>
        <p:spPr/>
        <p:txBody>
          <a:bodyPr/>
          <a:lstStyle/>
          <a:p>
            <a:fld id="{8290AE13-9556-428D-B92C-DFFA4DFEF7B1}" type="slidenum">
              <a:rPr lang="en-AU" smtClean="0"/>
              <a:pPr/>
              <a:t>32</a:t>
            </a:fld>
            <a:endParaRPr lang="en-AU" dirty="0"/>
          </a:p>
        </p:txBody>
      </p:sp>
      <p:graphicFrame>
        <p:nvGraphicFramePr>
          <p:cNvPr id="5" name="Table 4" descr="The only system that does not autoplay on desktop by default is Instagram. All systems autoplay by default on iOS.">
            <a:extLst>
              <a:ext uri="{FF2B5EF4-FFF2-40B4-BE49-F238E27FC236}">
                <a16:creationId xmlns:a16="http://schemas.microsoft.com/office/drawing/2014/main" id="{DB6848BE-FE51-40BD-8B7F-C2F6AFB08658}"/>
              </a:ext>
            </a:extLst>
          </p:cNvPr>
          <p:cNvGraphicFramePr>
            <a:graphicFrameLocks noGrp="1"/>
          </p:cNvGraphicFramePr>
          <p:nvPr>
            <p:extLst>
              <p:ext uri="{D42A27DB-BD31-4B8C-83A1-F6EECF244321}">
                <p14:modId xmlns:p14="http://schemas.microsoft.com/office/powerpoint/2010/main" val="388191192"/>
              </p:ext>
            </p:extLst>
          </p:nvPr>
        </p:nvGraphicFramePr>
        <p:xfrm>
          <a:off x="381000" y="2084826"/>
          <a:ext cx="11429999" cy="1112520"/>
        </p:xfrm>
        <a:graphic>
          <a:graphicData uri="http://schemas.openxmlformats.org/drawingml/2006/table">
            <a:tbl>
              <a:tblPr firstRow="1" bandRow="1">
                <a:tableStyleId>{5C22544A-7EE6-4342-B048-85BDC9FD1C3A}</a:tableStyleId>
              </a:tblPr>
              <a:tblGrid>
                <a:gridCol w="1632857">
                  <a:extLst>
                    <a:ext uri="{9D8B030D-6E8A-4147-A177-3AD203B41FA5}">
                      <a16:colId xmlns:a16="http://schemas.microsoft.com/office/drawing/2014/main" val="197468029"/>
                    </a:ext>
                  </a:extLst>
                </a:gridCol>
                <a:gridCol w="1632857">
                  <a:extLst>
                    <a:ext uri="{9D8B030D-6E8A-4147-A177-3AD203B41FA5}">
                      <a16:colId xmlns:a16="http://schemas.microsoft.com/office/drawing/2014/main" val="317290106"/>
                    </a:ext>
                  </a:extLst>
                </a:gridCol>
                <a:gridCol w="1632857">
                  <a:extLst>
                    <a:ext uri="{9D8B030D-6E8A-4147-A177-3AD203B41FA5}">
                      <a16:colId xmlns:a16="http://schemas.microsoft.com/office/drawing/2014/main" val="3410479041"/>
                    </a:ext>
                  </a:extLst>
                </a:gridCol>
                <a:gridCol w="1632857">
                  <a:extLst>
                    <a:ext uri="{9D8B030D-6E8A-4147-A177-3AD203B41FA5}">
                      <a16:colId xmlns:a16="http://schemas.microsoft.com/office/drawing/2014/main" val="2589212641"/>
                    </a:ext>
                  </a:extLst>
                </a:gridCol>
                <a:gridCol w="1632857">
                  <a:extLst>
                    <a:ext uri="{9D8B030D-6E8A-4147-A177-3AD203B41FA5}">
                      <a16:colId xmlns:a16="http://schemas.microsoft.com/office/drawing/2014/main" val="1551035263"/>
                    </a:ext>
                  </a:extLst>
                </a:gridCol>
                <a:gridCol w="1632857">
                  <a:extLst>
                    <a:ext uri="{9D8B030D-6E8A-4147-A177-3AD203B41FA5}">
                      <a16:colId xmlns:a16="http://schemas.microsoft.com/office/drawing/2014/main" val="861196093"/>
                    </a:ext>
                  </a:extLst>
                </a:gridCol>
                <a:gridCol w="1632857">
                  <a:extLst>
                    <a:ext uri="{9D8B030D-6E8A-4147-A177-3AD203B41FA5}">
                      <a16:colId xmlns:a16="http://schemas.microsoft.com/office/drawing/2014/main" val="1901467668"/>
                    </a:ext>
                  </a:extLst>
                </a:gridCol>
              </a:tblGrid>
              <a:tr h="370840">
                <a:tc>
                  <a:txBody>
                    <a:bodyPr/>
                    <a:lstStyle/>
                    <a:p>
                      <a:endParaRPr lang="en-AU" dirty="0"/>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370840">
                <a:tc>
                  <a:txBody>
                    <a:bodyPr/>
                    <a:lstStyle/>
                    <a:p>
                      <a:r>
                        <a:rPr lang="en-AU" dirty="0"/>
                        <a:t>Desktop</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accent6">
                              <a:lumMod val="75000"/>
                            </a:schemeClr>
                          </a:solidFill>
                          <a:latin typeface="Wingdings" panose="05000000000000000000" pitchFamily="2" charset="2"/>
                          <a:ea typeface="+mn-ea"/>
                          <a:cs typeface="+mn-cs"/>
                        </a:rPr>
                        <a:t>ü</a:t>
                      </a:r>
                      <a:endParaRPr lang="en-AU" dirty="0">
                        <a:solidFill>
                          <a:schemeClr val="accent6">
                            <a:lumMod val="75000"/>
                          </a:schemeClr>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361298169"/>
                  </a:ext>
                </a:extLst>
              </a:tr>
              <a:tr h="370840">
                <a:tc>
                  <a:txBody>
                    <a:bodyPr/>
                    <a:lstStyle/>
                    <a:p>
                      <a:r>
                        <a:rPr lang="en-AU" dirty="0"/>
                        <a:t>iOS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854571693"/>
                  </a:ext>
                </a:extLst>
              </a:tr>
            </a:tbl>
          </a:graphicData>
        </a:graphic>
      </p:graphicFrame>
      <p:graphicFrame>
        <p:nvGraphicFramePr>
          <p:cNvPr id="7" name="Table 6" descr="Facebook, LinkedIn and YouTube the videos could be paused by the mouse, keyboard and touch (on iOS).&#10;On Pinterest the videos could not be paused by any input device.&#10;In Instagram the videos could not be paused via touch on iOS.&#10;In Twitter the videos could not be paused by the keyboard on desktop">
            <a:extLst>
              <a:ext uri="{FF2B5EF4-FFF2-40B4-BE49-F238E27FC236}">
                <a16:creationId xmlns:a16="http://schemas.microsoft.com/office/drawing/2014/main" id="{0128293F-929A-463D-8FEE-904AAB7CCCB9}"/>
              </a:ext>
            </a:extLst>
          </p:cNvPr>
          <p:cNvGraphicFramePr>
            <a:graphicFrameLocks noGrp="1"/>
          </p:cNvGraphicFramePr>
          <p:nvPr>
            <p:extLst>
              <p:ext uri="{D42A27DB-BD31-4B8C-83A1-F6EECF244321}">
                <p14:modId xmlns:p14="http://schemas.microsoft.com/office/powerpoint/2010/main" val="3633316699"/>
              </p:ext>
            </p:extLst>
          </p:nvPr>
        </p:nvGraphicFramePr>
        <p:xfrm>
          <a:off x="381000" y="4022089"/>
          <a:ext cx="11429999" cy="1483360"/>
        </p:xfrm>
        <a:graphic>
          <a:graphicData uri="http://schemas.openxmlformats.org/drawingml/2006/table">
            <a:tbl>
              <a:tblPr firstRow="1" bandRow="1">
                <a:tableStyleId>{5C22544A-7EE6-4342-B048-85BDC9FD1C3A}</a:tableStyleId>
              </a:tblPr>
              <a:tblGrid>
                <a:gridCol w="1632857">
                  <a:extLst>
                    <a:ext uri="{9D8B030D-6E8A-4147-A177-3AD203B41FA5}">
                      <a16:colId xmlns:a16="http://schemas.microsoft.com/office/drawing/2014/main" val="197468029"/>
                    </a:ext>
                  </a:extLst>
                </a:gridCol>
                <a:gridCol w="1632857">
                  <a:extLst>
                    <a:ext uri="{9D8B030D-6E8A-4147-A177-3AD203B41FA5}">
                      <a16:colId xmlns:a16="http://schemas.microsoft.com/office/drawing/2014/main" val="317290106"/>
                    </a:ext>
                  </a:extLst>
                </a:gridCol>
                <a:gridCol w="1632857">
                  <a:extLst>
                    <a:ext uri="{9D8B030D-6E8A-4147-A177-3AD203B41FA5}">
                      <a16:colId xmlns:a16="http://schemas.microsoft.com/office/drawing/2014/main" val="3410479041"/>
                    </a:ext>
                  </a:extLst>
                </a:gridCol>
                <a:gridCol w="1632857">
                  <a:extLst>
                    <a:ext uri="{9D8B030D-6E8A-4147-A177-3AD203B41FA5}">
                      <a16:colId xmlns:a16="http://schemas.microsoft.com/office/drawing/2014/main" val="2589212641"/>
                    </a:ext>
                  </a:extLst>
                </a:gridCol>
                <a:gridCol w="1632857">
                  <a:extLst>
                    <a:ext uri="{9D8B030D-6E8A-4147-A177-3AD203B41FA5}">
                      <a16:colId xmlns:a16="http://schemas.microsoft.com/office/drawing/2014/main" val="1551035263"/>
                    </a:ext>
                  </a:extLst>
                </a:gridCol>
                <a:gridCol w="1632857">
                  <a:extLst>
                    <a:ext uri="{9D8B030D-6E8A-4147-A177-3AD203B41FA5}">
                      <a16:colId xmlns:a16="http://schemas.microsoft.com/office/drawing/2014/main" val="861196093"/>
                    </a:ext>
                  </a:extLst>
                </a:gridCol>
                <a:gridCol w="1632857">
                  <a:extLst>
                    <a:ext uri="{9D8B030D-6E8A-4147-A177-3AD203B41FA5}">
                      <a16:colId xmlns:a16="http://schemas.microsoft.com/office/drawing/2014/main" val="1901467668"/>
                    </a:ext>
                  </a:extLst>
                </a:gridCol>
              </a:tblGrid>
              <a:tr h="370840">
                <a:tc>
                  <a:txBody>
                    <a:bodyPr/>
                    <a:lstStyle/>
                    <a:p>
                      <a:endParaRPr lang="en-AU" dirty="0"/>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370840">
                <a:tc>
                  <a:txBody>
                    <a:bodyPr/>
                    <a:lstStyle/>
                    <a:p>
                      <a:r>
                        <a:rPr lang="en-AU" dirty="0"/>
                        <a:t>Mouse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322516444"/>
                  </a:ext>
                </a:extLst>
              </a:tr>
              <a:tr h="370840">
                <a:tc>
                  <a:txBody>
                    <a:bodyPr/>
                    <a:lstStyle/>
                    <a:p>
                      <a:r>
                        <a:rPr lang="en-AU" dirty="0"/>
                        <a:t>Keyboard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361298169"/>
                  </a:ext>
                </a:extLst>
              </a:tr>
              <a:tr h="370840">
                <a:tc>
                  <a:txBody>
                    <a:bodyPr/>
                    <a:lstStyle/>
                    <a:p>
                      <a:r>
                        <a:rPr lang="en-AU" dirty="0"/>
                        <a:t>Touch - iOS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accent6">
                              <a:lumMod val="75000"/>
                            </a:schemeClr>
                          </a:solidFill>
                          <a:latin typeface="Wingdings" panose="05000000000000000000" pitchFamily="2" charset="2"/>
                          <a:ea typeface="+mn-ea"/>
                          <a:cs typeface="+mn-cs"/>
                        </a:rPr>
                        <a:t>ü</a:t>
                      </a:r>
                      <a:endParaRPr lang="en-AU" dirty="0">
                        <a:solidFill>
                          <a:schemeClr val="accent6">
                            <a:lumMod val="75000"/>
                          </a:schemeClr>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731892663"/>
                  </a:ext>
                </a:extLst>
              </a:tr>
            </a:tbl>
          </a:graphicData>
        </a:graphic>
      </p:graphicFrame>
    </p:spTree>
    <p:extLst>
      <p:ext uri="{BB962C8B-B14F-4D97-AF65-F5344CB8AC3E}">
        <p14:creationId xmlns:p14="http://schemas.microsoft.com/office/powerpoint/2010/main" val="1653558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D877-0982-4AE8-9224-0819B0D657EF}"/>
              </a:ext>
            </a:extLst>
          </p:cNvPr>
          <p:cNvSpPr>
            <a:spLocks noGrp="1"/>
          </p:cNvSpPr>
          <p:nvPr>
            <p:ph type="ctrTitle"/>
          </p:nvPr>
        </p:nvSpPr>
        <p:spPr/>
        <p:txBody>
          <a:bodyPr/>
          <a:lstStyle/>
          <a:p>
            <a:r>
              <a:rPr lang="en-AU" dirty="0"/>
              <a:t>Auto-play and lack of keyboard accessibility</a:t>
            </a:r>
          </a:p>
        </p:txBody>
      </p:sp>
      <p:sp>
        <p:nvSpPr>
          <p:cNvPr id="4" name="Slide Number Placeholder 3">
            <a:extLst>
              <a:ext uri="{FF2B5EF4-FFF2-40B4-BE49-F238E27FC236}">
                <a16:creationId xmlns:a16="http://schemas.microsoft.com/office/drawing/2014/main" id="{9FDE8DE7-DC38-4A2B-8557-3D41555F65A7}"/>
              </a:ext>
            </a:extLst>
          </p:cNvPr>
          <p:cNvSpPr>
            <a:spLocks noGrp="1"/>
          </p:cNvSpPr>
          <p:nvPr>
            <p:ph type="sldNum" sz="quarter" idx="12"/>
          </p:nvPr>
        </p:nvSpPr>
        <p:spPr/>
        <p:txBody>
          <a:bodyPr/>
          <a:lstStyle/>
          <a:p>
            <a:fld id="{8290AE13-9556-428D-B92C-DFFA4DFEF7B1}" type="slidenum">
              <a:rPr lang="en-AU" smtClean="0"/>
              <a:pPr/>
              <a:t>33</a:t>
            </a:fld>
            <a:endParaRPr lang="en-AU" dirty="0"/>
          </a:p>
        </p:txBody>
      </p:sp>
      <p:pic>
        <p:nvPicPr>
          <p:cNvPr id="6" name="Picture 5" descr="Twitter - Videos auto-play and the video is not accessible to the keyboard therefore the videos cannot be paused or stopped by the keyboard only">
            <a:extLst>
              <a:ext uri="{FF2B5EF4-FFF2-40B4-BE49-F238E27FC236}">
                <a16:creationId xmlns:a16="http://schemas.microsoft.com/office/drawing/2014/main" id="{77701358-DB1A-4D8D-81FC-41AE5C112ED2}"/>
              </a:ext>
            </a:extLst>
          </p:cNvPr>
          <p:cNvPicPr>
            <a:picLocks noChangeAspect="1"/>
          </p:cNvPicPr>
          <p:nvPr/>
        </p:nvPicPr>
        <p:blipFill>
          <a:blip r:embed="rId2"/>
          <a:stretch>
            <a:fillRect/>
          </a:stretch>
        </p:blipFill>
        <p:spPr>
          <a:xfrm>
            <a:off x="4353059" y="1301181"/>
            <a:ext cx="7496041" cy="4255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2">
            <a:extLst>
              <a:ext uri="{FF2B5EF4-FFF2-40B4-BE49-F238E27FC236}">
                <a16:creationId xmlns:a16="http://schemas.microsoft.com/office/drawing/2014/main" id="{5538147D-4B2C-4F28-BC03-7409B1648C61}"/>
              </a:ext>
            </a:extLst>
          </p:cNvPr>
          <p:cNvSpPr>
            <a:spLocks noGrp="1"/>
          </p:cNvSpPr>
          <p:nvPr>
            <p:ph type="subTitle" idx="1"/>
          </p:nvPr>
        </p:nvSpPr>
        <p:spPr>
          <a:xfrm>
            <a:off x="380999" y="1369833"/>
            <a:ext cx="3765997" cy="4141787"/>
          </a:xfrm>
        </p:spPr>
        <p:txBody>
          <a:bodyPr anchor="ctr"/>
          <a:lstStyle/>
          <a:p>
            <a:r>
              <a:rPr lang="en-US" sz="3600" dirty="0">
                <a:solidFill>
                  <a:schemeClr val="tx1"/>
                </a:solidFill>
              </a:rPr>
              <a:t>Violation of non-interference clauses in WCAG2 Level A 1.4.2: Audio Control and 2.2.2 Pause, Stop, Hide</a:t>
            </a:r>
            <a:endParaRPr lang="en-AU" sz="3600" dirty="0">
              <a:solidFill>
                <a:schemeClr val="tx1"/>
              </a:solidFill>
            </a:endParaRPr>
          </a:p>
        </p:txBody>
      </p:sp>
      <p:pic>
        <p:nvPicPr>
          <p:cNvPr id="7" name="Picture 6" descr="Pinterest failed">
            <a:extLst>
              <a:ext uri="{FF2B5EF4-FFF2-40B4-BE49-F238E27FC236}">
                <a16:creationId xmlns:a16="http://schemas.microsoft.com/office/drawing/2014/main" id="{10BFF351-71F4-479D-BA9C-C385AA173F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846" y="6008510"/>
            <a:ext cx="635524" cy="635524"/>
          </a:xfrm>
          <a:prstGeom prst="rect">
            <a:avLst/>
          </a:prstGeom>
        </p:spPr>
      </p:pic>
      <p:sp>
        <p:nvSpPr>
          <p:cNvPr id="9" name="Rectangle 8">
            <a:extLst>
              <a:ext uri="{FF2B5EF4-FFF2-40B4-BE49-F238E27FC236}">
                <a16:creationId xmlns:a16="http://schemas.microsoft.com/office/drawing/2014/main" id="{994D0551-6202-4D26-AD8C-F582007365CC}"/>
              </a:ext>
            </a:extLst>
          </p:cNvPr>
          <p:cNvSpPr/>
          <p:nvPr/>
        </p:nvSpPr>
        <p:spPr>
          <a:xfrm>
            <a:off x="5467617" y="5618841"/>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1" name="Picture 10" descr="Twitter failed">
            <a:extLst>
              <a:ext uri="{FF2B5EF4-FFF2-40B4-BE49-F238E27FC236}">
                <a16:creationId xmlns:a16="http://schemas.microsoft.com/office/drawing/2014/main" id="{31814CE4-AF7A-4A8C-BEDB-271080A48B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33" t="5784" r="23138" b="6094"/>
          <a:stretch/>
        </p:blipFill>
        <p:spPr>
          <a:xfrm>
            <a:off x="6216573" y="6005632"/>
            <a:ext cx="635524" cy="633293"/>
          </a:xfrm>
          <a:prstGeom prst="rect">
            <a:avLst/>
          </a:prstGeom>
        </p:spPr>
      </p:pic>
      <p:sp>
        <p:nvSpPr>
          <p:cNvPr id="12" name="Rectangle 11">
            <a:extLst>
              <a:ext uri="{FF2B5EF4-FFF2-40B4-BE49-F238E27FC236}">
                <a16:creationId xmlns:a16="http://schemas.microsoft.com/office/drawing/2014/main" id="{C79900F4-2B1E-446B-96EF-F3545A78C280}"/>
              </a:ext>
            </a:extLst>
          </p:cNvPr>
          <p:cNvSpPr/>
          <p:nvPr/>
        </p:nvSpPr>
        <p:spPr>
          <a:xfrm>
            <a:off x="6384767" y="5654639"/>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2839054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A692-4D37-45F7-B161-5C616E26C5FD}"/>
              </a:ext>
            </a:extLst>
          </p:cNvPr>
          <p:cNvSpPr>
            <a:spLocks noGrp="1"/>
          </p:cNvSpPr>
          <p:nvPr>
            <p:ph type="ctrTitle"/>
          </p:nvPr>
        </p:nvSpPr>
        <p:spPr/>
        <p:txBody>
          <a:bodyPr/>
          <a:lstStyle/>
          <a:p>
            <a:r>
              <a:rPr lang="en-AU" dirty="0" err="1"/>
              <a:t>Autoplay</a:t>
            </a:r>
            <a:endParaRPr lang="en-AU" dirty="0"/>
          </a:p>
        </p:txBody>
      </p:sp>
      <p:sp>
        <p:nvSpPr>
          <p:cNvPr id="3" name="Subtitle 2">
            <a:extLst>
              <a:ext uri="{FF2B5EF4-FFF2-40B4-BE49-F238E27FC236}">
                <a16:creationId xmlns:a16="http://schemas.microsoft.com/office/drawing/2014/main" id="{3321F5CA-255D-42BD-B71A-17794ED77A1A}"/>
              </a:ext>
            </a:extLst>
          </p:cNvPr>
          <p:cNvSpPr>
            <a:spLocks noGrp="1"/>
          </p:cNvSpPr>
          <p:nvPr>
            <p:ph type="subTitle" idx="1"/>
          </p:nvPr>
        </p:nvSpPr>
        <p:spPr/>
        <p:txBody>
          <a:bodyPr/>
          <a:lstStyle/>
          <a:p>
            <a:r>
              <a:rPr lang="en-AU" dirty="0"/>
              <a:t>Can turn off </a:t>
            </a:r>
            <a:r>
              <a:rPr lang="en-AU" dirty="0" err="1"/>
              <a:t>autoplay</a:t>
            </a:r>
            <a:r>
              <a:rPr lang="en-AU" dirty="0"/>
              <a:t> in settings</a:t>
            </a:r>
          </a:p>
        </p:txBody>
      </p:sp>
      <p:sp>
        <p:nvSpPr>
          <p:cNvPr id="4" name="Slide Number Placeholder 3">
            <a:extLst>
              <a:ext uri="{FF2B5EF4-FFF2-40B4-BE49-F238E27FC236}">
                <a16:creationId xmlns:a16="http://schemas.microsoft.com/office/drawing/2014/main" id="{3EA2DD7A-C1BB-402B-BF0A-BE6C052EA56F}"/>
              </a:ext>
            </a:extLst>
          </p:cNvPr>
          <p:cNvSpPr>
            <a:spLocks noGrp="1"/>
          </p:cNvSpPr>
          <p:nvPr>
            <p:ph type="sldNum" sz="quarter" idx="12"/>
          </p:nvPr>
        </p:nvSpPr>
        <p:spPr/>
        <p:txBody>
          <a:bodyPr/>
          <a:lstStyle/>
          <a:p>
            <a:fld id="{8290AE13-9556-428D-B92C-DFFA4DFEF7B1}" type="slidenum">
              <a:rPr lang="en-AU" smtClean="0"/>
              <a:pPr/>
              <a:t>34</a:t>
            </a:fld>
            <a:endParaRPr lang="en-AU" dirty="0"/>
          </a:p>
        </p:txBody>
      </p:sp>
      <p:graphicFrame>
        <p:nvGraphicFramePr>
          <p:cNvPr id="6" name="Table 5" descr="Cannot turn off autoplay in settings on desktop on Pinterest and YouTube. Instagram does not autoplay on desktop. Cannot turn off autoplay in settings on iOS on Instagram, Pinterest and YouTube.&#10;">
            <a:extLst>
              <a:ext uri="{FF2B5EF4-FFF2-40B4-BE49-F238E27FC236}">
                <a16:creationId xmlns:a16="http://schemas.microsoft.com/office/drawing/2014/main" id="{F67AC30E-1757-4D53-A100-DB039FEC6E61}"/>
              </a:ext>
            </a:extLst>
          </p:cNvPr>
          <p:cNvGraphicFramePr>
            <a:graphicFrameLocks noGrp="1"/>
          </p:cNvGraphicFramePr>
          <p:nvPr>
            <p:extLst>
              <p:ext uri="{D42A27DB-BD31-4B8C-83A1-F6EECF244321}">
                <p14:modId xmlns:p14="http://schemas.microsoft.com/office/powerpoint/2010/main" val="2752280980"/>
              </p:ext>
            </p:extLst>
          </p:nvPr>
        </p:nvGraphicFramePr>
        <p:xfrm>
          <a:off x="490182" y="2050567"/>
          <a:ext cx="11320820" cy="1525146"/>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Desktop</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AU" dirty="0"/>
                        <a:t>NA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361298169"/>
                  </a:ext>
                </a:extLst>
              </a:tr>
              <a:tr h="508382">
                <a:tc>
                  <a:txBody>
                    <a:bodyPr/>
                    <a:lstStyle/>
                    <a:p>
                      <a:r>
                        <a:rPr lang="en-AU" dirty="0"/>
                        <a:t>iOS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kumimoji="0" lang="en-AU" sz="1800" b="0" i="0" u="none" strike="noStrike" kern="1200" cap="none" spc="0" normalizeH="0" baseline="0" noProof="0" dirty="0">
                        <a:ln>
                          <a:noFill/>
                        </a:ln>
                        <a:solidFill>
                          <a:srgbClr val="70AD47">
                            <a:lumMod val="75000"/>
                          </a:srgbClr>
                        </a:solidFill>
                        <a:effectLst/>
                        <a:uLnTx/>
                        <a:uFillTx/>
                        <a:latin typeface="Calibri"/>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315527585"/>
                  </a:ext>
                </a:extLst>
              </a:tr>
            </a:tbl>
          </a:graphicData>
        </a:graphic>
      </p:graphicFrame>
    </p:spTree>
    <p:extLst>
      <p:ext uri="{BB962C8B-B14F-4D97-AF65-F5344CB8AC3E}">
        <p14:creationId xmlns:p14="http://schemas.microsoft.com/office/powerpoint/2010/main" val="1230399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031E-B029-46AF-BAC9-FA3AAE50A9C5}"/>
              </a:ext>
            </a:extLst>
          </p:cNvPr>
          <p:cNvSpPr>
            <a:spLocks noGrp="1"/>
          </p:cNvSpPr>
          <p:nvPr>
            <p:ph type="ctrTitle"/>
          </p:nvPr>
        </p:nvSpPr>
        <p:spPr/>
        <p:txBody>
          <a:bodyPr/>
          <a:lstStyle/>
          <a:p>
            <a:r>
              <a:rPr lang="en-AU" dirty="0" err="1"/>
              <a:t>Autoplay</a:t>
            </a:r>
            <a:r>
              <a:rPr lang="en-AU" dirty="0"/>
              <a:t> - YouTube</a:t>
            </a:r>
          </a:p>
        </p:txBody>
      </p:sp>
      <p:sp>
        <p:nvSpPr>
          <p:cNvPr id="4" name="Slide Number Placeholder 3">
            <a:extLst>
              <a:ext uri="{FF2B5EF4-FFF2-40B4-BE49-F238E27FC236}">
                <a16:creationId xmlns:a16="http://schemas.microsoft.com/office/drawing/2014/main" id="{FD9B35D5-3A43-4364-BF0F-9E0E7DC801E8}"/>
              </a:ext>
            </a:extLst>
          </p:cNvPr>
          <p:cNvSpPr>
            <a:spLocks noGrp="1"/>
          </p:cNvSpPr>
          <p:nvPr>
            <p:ph type="sldNum" sz="quarter" idx="12"/>
          </p:nvPr>
        </p:nvSpPr>
        <p:spPr/>
        <p:txBody>
          <a:bodyPr/>
          <a:lstStyle/>
          <a:p>
            <a:fld id="{8290AE13-9556-428D-B92C-DFFA4DFEF7B1}" type="slidenum">
              <a:rPr lang="en-AU" smtClean="0"/>
              <a:pPr/>
              <a:t>35</a:t>
            </a:fld>
            <a:endParaRPr lang="en-AU" dirty="0"/>
          </a:p>
        </p:txBody>
      </p:sp>
      <p:pic>
        <p:nvPicPr>
          <p:cNvPr id="5" name="Picture 4" descr="Video page in YouTube. Due to the use of infinite scrolling in the comments the right-hand column is not accessible to the keyboard - which includes the option to turn off auto-play">
            <a:extLst>
              <a:ext uri="{FF2B5EF4-FFF2-40B4-BE49-F238E27FC236}">
                <a16:creationId xmlns:a16="http://schemas.microsoft.com/office/drawing/2014/main" id="{7ABBF8E2-25AD-4A46-9E70-D0A5EE8B3FE6}"/>
              </a:ext>
            </a:extLst>
          </p:cNvPr>
          <p:cNvPicPr/>
          <p:nvPr/>
        </p:nvPicPr>
        <p:blipFill>
          <a:blip r:embed="rId2"/>
          <a:stretch>
            <a:fillRect/>
          </a:stretch>
        </p:blipFill>
        <p:spPr>
          <a:xfrm>
            <a:off x="2058352" y="1358107"/>
            <a:ext cx="8113395" cy="4141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acebook logo">
            <a:extLst>
              <a:ext uri="{FF2B5EF4-FFF2-40B4-BE49-F238E27FC236}">
                <a16:creationId xmlns:a16="http://schemas.microsoft.com/office/drawing/2014/main" id="{904005D2-DA4C-47E4-BF47-4E1901CCD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69" y="6016500"/>
            <a:ext cx="698442" cy="698442"/>
          </a:xfrm>
          <a:prstGeom prst="rect">
            <a:avLst/>
          </a:prstGeom>
        </p:spPr>
      </p:pic>
      <p:sp>
        <p:nvSpPr>
          <p:cNvPr id="9" name="Rectangle 8" descr="Facebook failed">
            <a:extLst>
              <a:ext uri="{FF2B5EF4-FFF2-40B4-BE49-F238E27FC236}">
                <a16:creationId xmlns:a16="http://schemas.microsoft.com/office/drawing/2014/main" id="{7882DF15-DA6E-4458-9648-6B8791FD35D8}"/>
              </a:ext>
            </a:extLst>
          </p:cNvPr>
          <p:cNvSpPr/>
          <p:nvPr/>
        </p:nvSpPr>
        <p:spPr>
          <a:xfrm>
            <a:off x="5321303" y="5552224"/>
            <a:ext cx="2298870"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732934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2" y="647130"/>
            <a:ext cx="10515600" cy="738661"/>
          </a:xfrm>
        </p:spPr>
        <p:txBody>
          <a:bodyPr>
            <a:noAutofit/>
          </a:bodyPr>
          <a:lstStyle/>
          <a:p>
            <a:r>
              <a:rPr lang="en-US" sz="6600" dirty="0"/>
              <a:t>P</a:t>
            </a:r>
            <a:r>
              <a:rPr lang="en-AU" sz="6600" dirty="0"/>
              <a:t>age titles and headings</a:t>
            </a:r>
          </a:p>
        </p:txBody>
      </p:sp>
    </p:spTree>
    <p:extLst>
      <p:ext uri="{BB962C8B-B14F-4D97-AF65-F5344CB8AC3E}">
        <p14:creationId xmlns:p14="http://schemas.microsoft.com/office/powerpoint/2010/main" val="2192731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15E4-3E99-460A-9921-B2FA5D7EBABC}"/>
              </a:ext>
            </a:extLst>
          </p:cNvPr>
          <p:cNvSpPr>
            <a:spLocks noGrp="1"/>
          </p:cNvSpPr>
          <p:nvPr>
            <p:ph type="ctrTitle"/>
          </p:nvPr>
        </p:nvSpPr>
        <p:spPr/>
        <p:txBody>
          <a:bodyPr/>
          <a:lstStyle/>
          <a:p>
            <a:r>
              <a:rPr lang="en-US" dirty="0"/>
              <a:t>Page titles</a:t>
            </a:r>
            <a:endParaRPr lang="en-AU" dirty="0"/>
          </a:p>
        </p:txBody>
      </p:sp>
      <p:sp>
        <p:nvSpPr>
          <p:cNvPr id="3" name="Subtitle 2">
            <a:extLst>
              <a:ext uri="{FF2B5EF4-FFF2-40B4-BE49-F238E27FC236}">
                <a16:creationId xmlns:a16="http://schemas.microsoft.com/office/drawing/2014/main" id="{F90C60C1-3278-4ECD-B993-5AD46AC7F7B9}"/>
              </a:ext>
            </a:extLst>
          </p:cNvPr>
          <p:cNvSpPr>
            <a:spLocks noGrp="1"/>
          </p:cNvSpPr>
          <p:nvPr>
            <p:ph type="subTitle" idx="1"/>
          </p:nvPr>
        </p:nvSpPr>
        <p:spPr/>
        <p:txBody>
          <a:bodyPr/>
          <a:lstStyle/>
          <a:p>
            <a:endParaRPr lang="en-AU" dirty="0"/>
          </a:p>
        </p:txBody>
      </p:sp>
      <p:sp>
        <p:nvSpPr>
          <p:cNvPr id="4" name="Slide Number Placeholder 3">
            <a:extLst>
              <a:ext uri="{FF2B5EF4-FFF2-40B4-BE49-F238E27FC236}">
                <a16:creationId xmlns:a16="http://schemas.microsoft.com/office/drawing/2014/main" id="{3827348B-E485-45F6-B9C4-D9B32A682762}"/>
              </a:ext>
            </a:extLst>
          </p:cNvPr>
          <p:cNvSpPr>
            <a:spLocks noGrp="1"/>
          </p:cNvSpPr>
          <p:nvPr>
            <p:ph type="sldNum" sz="quarter" idx="12"/>
          </p:nvPr>
        </p:nvSpPr>
        <p:spPr/>
        <p:txBody>
          <a:bodyPr/>
          <a:lstStyle/>
          <a:p>
            <a:fld id="{8290AE13-9556-428D-B92C-DFFA4DFEF7B1}" type="slidenum">
              <a:rPr lang="en-AU" smtClean="0"/>
              <a:pPr/>
              <a:t>37</a:t>
            </a:fld>
            <a:endParaRPr lang="en-AU" dirty="0"/>
          </a:p>
        </p:txBody>
      </p:sp>
      <p:graphicFrame>
        <p:nvGraphicFramePr>
          <p:cNvPr id="5" name="Table 4" descr="LinkedIn and Pinterest do not have descriptive and unique page titles.&#10;Facebook page titles do not always include a reference to the site.">
            <a:extLst>
              <a:ext uri="{FF2B5EF4-FFF2-40B4-BE49-F238E27FC236}">
                <a16:creationId xmlns:a16="http://schemas.microsoft.com/office/drawing/2014/main" id="{45F90D7C-521A-4394-A5F6-CDD228A052B5}"/>
              </a:ext>
            </a:extLst>
          </p:cNvPr>
          <p:cNvGraphicFramePr>
            <a:graphicFrameLocks noGrp="1"/>
          </p:cNvGraphicFramePr>
          <p:nvPr>
            <p:extLst>
              <p:ext uri="{D42A27DB-BD31-4B8C-83A1-F6EECF244321}">
                <p14:modId xmlns:p14="http://schemas.microsoft.com/office/powerpoint/2010/main" val="227660686"/>
              </p:ext>
            </p:extLst>
          </p:nvPr>
        </p:nvGraphicFramePr>
        <p:xfrm>
          <a:off x="381000" y="1352551"/>
          <a:ext cx="11320820" cy="2062862"/>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Unique and descriptive page titles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361298169"/>
                  </a:ext>
                </a:extLst>
              </a:tr>
              <a:tr h="508382">
                <a:tc>
                  <a:txBody>
                    <a:bodyPr/>
                    <a:lstStyle/>
                    <a:p>
                      <a:r>
                        <a:rPr lang="en-US" dirty="0"/>
                        <a:t>Reference to the site</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315527585"/>
                  </a:ext>
                </a:extLst>
              </a:tr>
            </a:tbl>
          </a:graphicData>
        </a:graphic>
      </p:graphicFrame>
    </p:spTree>
    <p:extLst>
      <p:ext uri="{BB962C8B-B14F-4D97-AF65-F5344CB8AC3E}">
        <p14:creationId xmlns:p14="http://schemas.microsoft.com/office/powerpoint/2010/main" val="3126478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8464-356C-4A21-81AA-61EF2B93D6EF}"/>
              </a:ext>
            </a:extLst>
          </p:cNvPr>
          <p:cNvSpPr>
            <a:spLocks noGrp="1"/>
          </p:cNvSpPr>
          <p:nvPr>
            <p:ph type="ctrTitle"/>
          </p:nvPr>
        </p:nvSpPr>
        <p:spPr>
          <a:xfrm>
            <a:off x="7033846" y="1122363"/>
            <a:ext cx="4843829" cy="3973512"/>
          </a:xfrm>
        </p:spPr>
        <p:txBody>
          <a:bodyPr/>
          <a:lstStyle/>
          <a:p>
            <a:r>
              <a:rPr lang="en-AU" dirty="0"/>
              <a:t>LinkedIn as page title on Home</a:t>
            </a:r>
          </a:p>
        </p:txBody>
      </p:sp>
      <p:pic>
        <p:nvPicPr>
          <p:cNvPr id="6" name="Picture 5" descr="Page title is &quot;LinkedIn&quot; on LinkedIn home">
            <a:extLst>
              <a:ext uri="{FF2B5EF4-FFF2-40B4-BE49-F238E27FC236}">
                <a16:creationId xmlns:a16="http://schemas.microsoft.com/office/drawing/2014/main" id="{89CAC943-97DC-4C01-8FF8-6E8E4C353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847"/>
            <a:ext cx="6576646" cy="6135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LinkedIn failed">
            <a:extLst>
              <a:ext uri="{FF2B5EF4-FFF2-40B4-BE49-F238E27FC236}">
                <a16:creationId xmlns:a16="http://schemas.microsoft.com/office/drawing/2014/main" id="{9AE783CB-8B47-4F7F-8B96-B52FAE5E32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79" t="7381" r="5805" b="8285"/>
          <a:stretch/>
        </p:blipFill>
        <p:spPr bwMode="auto">
          <a:xfrm>
            <a:off x="4890367" y="6240605"/>
            <a:ext cx="486005" cy="4688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FB17390-FBED-4892-9F08-CABCE022C5D1}"/>
              </a:ext>
            </a:extLst>
          </p:cNvPr>
          <p:cNvSpPr/>
          <p:nvPr/>
        </p:nvSpPr>
        <p:spPr>
          <a:xfrm>
            <a:off x="5026332" y="5835994"/>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
        <p:nvSpPr>
          <p:cNvPr id="9" name="Rectangle 8">
            <a:extLst>
              <a:ext uri="{FF2B5EF4-FFF2-40B4-BE49-F238E27FC236}">
                <a16:creationId xmlns:a16="http://schemas.microsoft.com/office/drawing/2014/main" id="{77972CC8-6CD8-4BAF-BF0C-B3CC081E0163}"/>
              </a:ext>
            </a:extLst>
          </p:cNvPr>
          <p:cNvSpPr/>
          <p:nvPr/>
        </p:nvSpPr>
        <p:spPr>
          <a:xfrm>
            <a:off x="5859467" y="5853623"/>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0" name="Picture 9" descr="Pinterest failed">
            <a:extLst>
              <a:ext uri="{FF2B5EF4-FFF2-40B4-BE49-F238E27FC236}">
                <a16:creationId xmlns:a16="http://schemas.microsoft.com/office/drawing/2014/main" id="{0BE5DB60-DA0E-48AC-9BA6-77A6D7BE9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012" y="6206714"/>
            <a:ext cx="502753" cy="502753"/>
          </a:xfrm>
          <a:prstGeom prst="rect">
            <a:avLst/>
          </a:prstGeom>
        </p:spPr>
      </p:pic>
    </p:spTree>
    <p:extLst>
      <p:ext uri="{BB962C8B-B14F-4D97-AF65-F5344CB8AC3E}">
        <p14:creationId xmlns:p14="http://schemas.microsoft.com/office/powerpoint/2010/main" val="1265107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8464-356C-4A21-81AA-61EF2B93D6EF}"/>
              </a:ext>
            </a:extLst>
          </p:cNvPr>
          <p:cNvSpPr>
            <a:spLocks noGrp="1"/>
          </p:cNvSpPr>
          <p:nvPr>
            <p:ph type="ctrTitle"/>
          </p:nvPr>
        </p:nvSpPr>
        <p:spPr>
          <a:xfrm>
            <a:off x="7033846" y="1122363"/>
            <a:ext cx="4843829" cy="3973512"/>
          </a:xfrm>
        </p:spPr>
        <p:txBody>
          <a:bodyPr/>
          <a:lstStyle/>
          <a:p>
            <a:r>
              <a:rPr lang="en-AU" dirty="0"/>
              <a:t>LinkedIn as page title on Messaging</a:t>
            </a:r>
          </a:p>
        </p:txBody>
      </p:sp>
      <p:pic>
        <p:nvPicPr>
          <p:cNvPr id="4" name="Picture 3" descr="Page title is &quot;LinkedIn&quot; on LinkedIn messaging page">
            <a:extLst>
              <a:ext uri="{FF2B5EF4-FFF2-40B4-BE49-F238E27FC236}">
                <a16:creationId xmlns:a16="http://schemas.microsoft.com/office/drawing/2014/main" id="{B6405965-8042-4CE7-BBD2-BF0357ABD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845"/>
            <a:ext cx="6559281" cy="6119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0D19B594-8067-45A6-981F-CA875CDE8730}"/>
              </a:ext>
            </a:extLst>
          </p:cNvPr>
          <p:cNvSpPr/>
          <p:nvPr/>
        </p:nvSpPr>
        <p:spPr>
          <a:xfrm>
            <a:off x="5859467" y="5853623"/>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8" name="Picture 7" descr="Pinterest failed">
            <a:extLst>
              <a:ext uri="{FF2B5EF4-FFF2-40B4-BE49-F238E27FC236}">
                <a16:creationId xmlns:a16="http://schemas.microsoft.com/office/drawing/2014/main" id="{EDE73E6C-44ED-43A2-AA3A-4D9672608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012" y="6206714"/>
            <a:ext cx="502753" cy="502753"/>
          </a:xfrm>
          <a:prstGeom prst="rect">
            <a:avLst/>
          </a:prstGeom>
        </p:spPr>
      </p:pic>
      <p:pic>
        <p:nvPicPr>
          <p:cNvPr id="9" name="Picture 4" descr="LinkedIn failed">
            <a:extLst>
              <a:ext uri="{FF2B5EF4-FFF2-40B4-BE49-F238E27FC236}">
                <a16:creationId xmlns:a16="http://schemas.microsoft.com/office/drawing/2014/main" id="{57739DB2-4E2B-42DF-8E7F-A95F0F62F2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79" t="7381" r="5805" b="8285"/>
          <a:stretch/>
        </p:blipFill>
        <p:spPr bwMode="auto">
          <a:xfrm>
            <a:off x="4890367" y="6240605"/>
            <a:ext cx="486005" cy="4688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5618823-A3ED-403B-B1BB-C00924F2CD10}"/>
              </a:ext>
            </a:extLst>
          </p:cNvPr>
          <p:cNvSpPr/>
          <p:nvPr/>
        </p:nvSpPr>
        <p:spPr>
          <a:xfrm>
            <a:off x="5026332" y="5835994"/>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3176101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F8AB7-04DE-434A-BF1F-BAC598310362}"/>
              </a:ext>
            </a:extLst>
          </p:cNvPr>
          <p:cNvSpPr>
            <a:spLocks noGrp="1"/>
          </p:cNvSpPr>
          <p:nvPr>
            <p:ph type="ctrTitle"/>
          </p:nvPr>
        </p:nvSpPr>
        <p:spPr>
          <a:xfrm>
            <a:off x="7760837" y="914400"/>
            <a:ext cx="3657600" cy="2887579"/>
          </a:xfrm>
        </p:spPr>
        <p:txBody>
          <a:bodyPr>
            <a:normAutofit/>
          </a:bodyPr>
          <a:lstStyle/>
          <a:p>
            <a:pPr algn="ctr"/>
            <a:r>
              <a:rPr lang="en-AU" sz="4800" dirty="0">
                <a:solidFill>
                  <a:srgbClr val="FFFFFF"/>
                </a:solidFill>
              </a:rPr>
              <a:t>What happens in reality</a:t>
            </a:r>
          </a:p>
        </p:txBody>
      </p:sp>
      <p:pic>
        <p:nvPicPr>
          <p:cNvPr id="8" name="Picture 7" descr="Jared Padalecki who plays Sam Winchester dislocated his shoulder and had to wear a sling for many months">
            <a:extLst>
              <a:ext uri="{FF2B5EF4-FFF2-40B4-BE49-F238E27FC236}">
                <a16:creationId xmlns:a16="http://schemas.microsoft.com/office/drawing/2014/main" id="{DC310C94-F797-4A5E-B915-2B0D21740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136" y="492573"/>
            <a:ext cx="4410597" cy="5880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1" name="Straight Connector 3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2CE6C54-E151-4CD4-8CDC-12F39E9CE60B}"/>
              </a:ext>
            </a:extLst>
          </p:cNvPr>
          <p:cNvSpPr>
            <a:spLocks noGrp="1"/>
          </p:cNvSpPr>
          <p:nvPr>
            <p:ph type="sldNum" sz="quarter" idx="12"/>
          </p:nvPr>
        </p:nvSpPr>
        <p:spPr>
          <a:xfrm>
            <a:off x="5632382" y="6356350"/>
            <a:ext cx="1362777" cy="365125"/>
          </a:xfrm>
          <a:prstGeom prst="ellipse">
            <a:avLst/>
          </a:prstGeom>
        </p:spPr>
        <p:txBody>
          <a:bodyPr>
            <a:normAutofit/>
          </a:bodyPr>
          <a:lstStyle/>
          <a:p>
            <a:pPr>
              <a:lnSpc>
                <a:spcPct val="90000"/>
              </a:lnSpc>
              <a:spcAft>
                <a:spcPts val="600"/>
              </a:spcAft>
            </a:pPr>
            <a:fld id="{8290AE13-9556-428D-B92C-DFFA4DFEF7B1}" type="slidenum">
              <a:rPr lang="en-AU" sz="1100">
                <a:solidFill>
                  <a:srgbClr val="595959"/>
                </a:solidFill>
              </a:rPr>
              <a:pPr>
                <a:lnSpc>
                  <a:spcPct val="90000"/>
                </a:lnSpc>
                <a:spcAft>
                  <a:spcPts val="600"/>
                </a:spcAft>
              </a:pPr>
              <a:t>4</a:t>
            </a:fld>
            <a:endParaRPr lang="en-AU" sz="1100">
              <a:solidFill>
                <a:srgbClr val="595959"/>
              </a:solidFill>
            </a:endParaRPr>
          </a:p>
        </p:txBody>
      </p:sp>
    </p:spTree>
    <p:extLst>
      <p:ext uri="{BB962C8B-B14F-4D97-AF65-F5344CB8AC3E}">
        <p14:creationId xmlns:p14="http://schemas.microsoft.com/office/powerpoint/2010/main" val="402409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A149-F357-4432-A97F-8E3F5D3E20ED}"/>
              </a:ext>
            </a:extLst>
          </p:cNvPr>
          <p:cNvSpPr>
            <a:spLocks noGrp="1"/>
          </p:cNvSpPr>
          <p:nvPr>
            <p:ph type="ctrTitle"/>
          </p:nvPr>
        </p:nvSpPr>
        <p:spPr>
          <a:xfrm>
            <a:off x="7895492" y="1122363"/>
            <a:ext cx="3982183" cy="3973512"/>
          </a:xfrm>
        </p:spPr>
        <p:txBody>
          <a:bodyPr/>
          <a:lstStyle/>
          <a:p>
            <a:r>
              <a:rPr lang="en-US" dirty="0"/>
              <a:t>Facebook – page title has no reference to the site</a:t>
            </a:r>
            <a:endParaRPr lang="en-AU" dirty="0"/>
          </a:p>
        </p:txBody>
      </p:sp>
      <p:pic>
        <p:nvPicPr>
          <p:cNvPr id="4" name="Picture 3" descr="Page title is &quot;Gian Wild&quot; on Facebook home">
            <a:extLst>
              <a:ext uri="{FF2B5EF4-FFF2-40B4-BE49-F238E27FC236}">
                <a16:creationId xmlns:a16="http://schemas.microsoft.com/office/drawing/2014/main" id="{23301680-6A5D-4A96-8347-C06C8FE13E4E}"/>
              </a:ext>
            </a:extLst>
          </p:cNvPr>
          <p:cNvPicPr>
            <a:picLocks noChangeAspect="1"/>
          </p:cNvPicPr>
          <p:nvPr/>
        </p:nvPicPr>
        <p:blipFill rotWithShape="1">
          <a:blip r:embed="rId2">
            <a:extLst>
              <a:ext uri="{28A0092B-C50C-407E-A947-70E740481C1C}">
                <a14:useLocalDpi xmlns:a14="http://schemas.microsoft.com/office/drawing/2010/main" val="0"/>
              </a:ext>
            </a:extLst>
          </a:blip>
          <a:srcRect r="38269" b="7314"/>
          <a:stretch/>
        </p:blipFill>
        <p:spPr>
          <a:xfrm>
            <a:off x="0" y="-190450"/>
            <a:ext cx="7526215" cy="6116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Facebook logo">
            <a:extLst>
              <a:ext uri="{FF2B5EF4-FFF2-40B4-BE49-F238E27FC236}">
                <a16:creationId xmlns:a16="http://schemas.microsoft.com/office/drawing/2014/main" id="{518CC588-7B62-46C2-AF6E-8E8644AD4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277" y="6216155"/>
            <a:ext cx="495446" cy="495446"/>
          </a:xfrm>
          <a:prstGeom prst="rect">
            <a:avLst/>
          </a:prstGeom>
        </p:spPr>
      </p:pic>
      <p:sp>
        <p:nvSpPr>
          <p:cNvPr id="6" name="Rectangle 5" descr="Facebook failed">
            <a:extLst>
              <a:ext uri="{FF2B5EF4-FFF2-40B4-BE49-F238E27FC236}">
                <a16:creationId xmlns:a16="http://schemas.microsoft.com/office/drawing/2014/main" id="{9939C97B-BDED-41FE-9FCF-8253A9B6E16A}"/>
              </a:ext>
            </a:extLst>
          </p:cNvPr>
          <p:cNvSpPr/>
          <p:nvPr/>
        </p:nvSpPr>
        <p:spPr>
          <a:xfrm>
            <a:off x="5411984" y="5863023"/>
            <a:ext cx="2298870"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535243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15E4-3E99-460A-9921-B2FA5D7EBABC}"/>
              </a:ext>
            </a:extLst>
          </p:cNvPr>
          <p:cNvSpPr>
            <a:spLocks noGrp="1"/>
          </p:cNvSpPr>
          <p:nvPr>
            <p:ph type="ctrTitle"/>
          </p:nvPr>
        </p:nvSpPr>
        <p:spPr/>
        <p:txBody>
          <a:bodyPr/>
          <a:lstStyle/>
          <a:p>
            <a:r>
              <a:rPr lang="en-US" dirty="0"/>
              <a:t>Headings</a:t>
            </a:r>
            <a:endParaRPr lang="en-AU" dirty="0"/>
          </a:p>
        </p:txBody>
      </p:sp>
      <p:sp>
        <p:nvSpPr>
          <p:cNvPr id="3" name="Subtitle 2">
            <a:extLst>
              <a:ext uri="{FF2B5EF4-FFF2-40B4-BE49-F238E27FC236}">
                <a16:creationId xmlns:a16="http://schemas.microsoft.com/office/drawing/2014/main" id="{F90C60C1-3278-4ECD-B993-5AD46AC7F7B9}"/>
              </a:ext>
            </a:extLst>
          </p:cNvPr>
          <p:cNvSpPr>
            <a:spLocks noGrp="1"/>
          </p:cNvSpPr>
          <p:nvPr>
            <p:ph type="subTitle" idx="1"/>
          </p:nvPr>
        </p:nvSpPr>
        <p:spPr/>
        <p:txBody>
          <a:bodyPr/>
          <a:lstStyle/>
          <a:p>
            <a:endParaRPr lang="en-AU" dirty="0"/>
          </a:p>
        </p:txBody>
      </p:sp>
      <p:sp>
        <p:nvSpPr>
          <p:cNvPr id="4" name="Slide Number Placeholder 3">
            <a:extLst>
              <a:ext uri="{FF2B5EF4-FFF2-40B4-BE49-F238E27FC236}">
                <a16:creationId xmlns:a16="http://schemas.microsoft.com/office/drawing/2014/main" id="{3827348B-E485-45F6-B9C4-D9B32A682762}"/>
              </a:ext>
            </a:extLst>
          </p:cNvPr>
          <p:cNvSpPr>
            <a:spLocks noGrp="1"/>
          </p:cNvSpPr>
          <p:nvPr>
            <p:ph type="sldNum" sz="quarter" idx="12"/>
          </p:nvPr>
        </p:nvSpPr>
        <p:spPr/>
        <p:txBody>
          <a:bodyPr/>
          <a:lstStyle/>
          <a:p>
            <a:fld id="{8290AE13-9556-428D-B92C-DFFA4DFEF7B1}" type="slidenum">
              <a:rPr lang="en-AU" smtClean="0"/>
              <a:pPr/>
              <a:t>41</a:t>
            </a:fld>
            <a:endParaRPr lang="en-AU" dirty="0"/>
          </a:p>
        </p:txBody>
      </p:sp>
      <p:graphicFrame>
        <p:nvGraphicFramePr>
          <p:cNvPr id="5" name="Table 4" descr="All systems have mis-nested headings.&#10;Only Facebook and Instagram do not have content coded as a heading.&#10;Only LinkedIn and YouTube have all headings coded with H1, H2 etc&#10;Only Facebook has all pages beginning with an H1&#10;All systems except Pinterest have at least one appropriate heading on every page">
            <a:extLst>
              <a:ext uri="{FF2B5EF4-FFF2-40B4-BE49-F238E27FC236}">
                <a16:creationId xmlns:a16="http://schemas.microsoft.com/office/drawing/2014/main" id="{45F90D7C-521A-4394-A5F6-CDD228A052B5}"/>
              </a:ext>
            </a:extLst>
          </p:cNvPr>
          <p:cNvGraphicFramePr>
            <a:graphicFrameLocks noGrp="1"/>
          </p:cNvGraphicFramePr>
          <p:nvPr>
            <p:extLst>
              <p:ext uri="{D42A27DB-BD31-4B8C-83A1-F6EECF244321}">
                <p14:modId xmlns:p14="http://schemas.microsoft.com/office/powerpoint/2010/main" val="2355254037"/>
              </p:ext>
            </p:extLst>
          </p:nvPr>
        </p:nvGraphicFramePr>
        <p:xfrm>
          <a:off x="381000" y="1352551"/>
          <a:ext cx="11320820" cy="5080382"/>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Properly nested headings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315527585"/>
                  </a:ext>
                </a:extLst>
              </a:tr>
              <a:tr h="508382">
                <a:tc>
                  <a:txBody>
                    <a:bodyPr/>
                    <a:lstStyle/>
                    <a:p>
                      <a:r>
                        <a:rPr lang="en-US" dirty="0"/>
                        <a:t>No content coded as a heading</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644060188"/>
                  </a:ext>
                </a:extLst>
              </a:tr>
              <a:tr h="508382">
                <a:tc>
                  <a:txBody>
                    <a:bodyPr/>
                    <a:lstStyle/>
                    <a:p>
                      <a:r>
                        <a:rPr lang="en-US" dirty="0"/>
                        <a:t>All headings coded with H1, H2, H3 </a:t>
                      </a:r>
                      <a:r>
                        <a:rPr lang="en-US" dirty="0" err="1"/>
                        <a:t>etc</a:t>
                      </a:r>
                      <a:r>
                        <a:rPr lang="en-US" dirty="0"/>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41564013"/>
                  </a:ext>
                </a:extLst>
              </a:tr>
              <a:tr h="508382">
                <a:tc>
                  <a:txBody>
                    <a:bodyPr/>
                    <a:lstStyle/>
                    <a:p>
                      <a:r>
                        <a:rPr lang="en-US" dirty="0"/>
                        <a:t>All pages start with H1</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884421211"/>
                  </a:ext>
                </a:extLst>
              </a:tr>
              <a:tr h="508382">
                <a:tc>
                  <a:txBody>
                    <a:bodyPr/>
                    <a:lstStyle/>
                    <a:p>
                      <a:r>
                        <a:rPr lang="en-US" dirty="0"/>
                        <a:t>All pages have at least one appropriate heading</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276673139"/>
                  </a:ext>
                </a:extLst>
              </a:tr>
            </a:tbl>
          </a:graphicData>
        </a:graphic>
      </p:graphicFrame>
    </p:spTree>
    <p:extLst>
      <p:ext uri="{BB962C8B-B14F-4D97-AF65-F5344CB8AC3E}">
        <p14:creationId xmlns:p14="http://schemas.microsoft.com/office/powerpoint/2010/main" val="1426806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BB9C-ADFB-4E4F-A5B8-F41ED3E5A4F4}"/>
              </a:ext>
            </a:extLst>
          </p:cNvPr>
          <p:cNvSpPr>
            <a:spLocks noGrp="1"/>
          </p:cNvSpPr>
          <p:nvPr>
            <p:ph type="ctrTitle"/>
          </p:nvPr>
        </p:nvSpPr>
        <p:spPr>
          <a:xfrm>
            <a:off x="6945923" y="1122363"/>
            <a:ext cx="4931752" cy="3973512"/>
          </a:xfrm>
        </p:spPr>
        <p:txBody>
          <a:bodyPr/>
          <a:lstStyle/>
          <a:p>
            <a:r>
              <a:rPr lang="en-AU" dirty="0"/>
              <a:t>YouTube – content coded as a heading</a:t>
            </a:r>
          </a:p>
        </p:txBody>
      </p:sp>
      <p:pic>
        <p:nvPicPr>
          <p:cNvPr id="4" name="Picture 3" descr="The help text: &quot;Choose the thumbnail that best represents your video. To be able to add custom thumbnails your account needs to be verified and in good standing. Learn more&quot; is part of the heading">
            <a:extLst>
              <a:ext uri="{FF2B5EF4-FFF2-40B4-BE49-F238E27FC236}">
                <a16:creationId xmlns:a16="http://schemas.microsoft.com/office/drawing/2014/main" id="{72F8563C-A48B-4F37-ADA4-124C537BAD3F}"/>
              </a:ext>
            </a:extLst>
          </p:cNvPr>
          <p:cNvPicPr>
            <a:picLocks noChangeAspect="1"/>
          </p:cNvPicPr>
          <p:nvPr/>
        </p:nvPicPr>
        <p:blipFill rotWithShape="1">
          <a:blip r:embed="rId2">
            <a:extLst>
              <a:ext uri="{28A0092B-C50C-407E-A947-70E740481C1C}">
                <a14:useLocalDpi xmlns:a14="http://schemas.microsoft.com/office/drawing/2010/main" val="0"/>
              </a:ext>
            </a:extLst>
          </a:blip>
          <a:srcRect l="10673" r="37548"/>
          <a:stretch/>
        </p:blipFill>
        <p:spPr>
          <a:xfrm>
            <a:off x="0" y="-209064"/>
            <a:ext cx="6559062" cy="6181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8645F8CF-471C-4B51-8B45-FC0AD77DD4B9}"/>
              </a:ext>
            </a:extLst>
          </p:cNvPr>
          <p:cNvSpPr/>
          <p:nvPr/>
        </p:nvSpPr>
        <p:spPr>
          <a:xfrm>
            <a:off x="5905285" y="5835993"/>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6" name="Picture 5" descr="Twitter failed">
            <a:extLst>
              <a:ext uri="{FF2B5EF4-FFF2-40B4-BE49-F238E27FC236}">
                <a16:creationId xmlns:a16="http://schemas.microsoft.com/office/drawing/2014/main" id="{33C83759-B419-4559-A5CB-400D3B538B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33" t="5784" r="23138" b="6094"/>
          <a:stretch/>
        </p:blipFill>
        <p:spPr>
          <a:xfrm>
            <a:off x="5763046" y="6235351"/>
            <a:ext cx="467330" cy="465254"/>
          </a:xfrm>
          <a:prstGeom prst="rect">
            <a:avLst/>
          </a:prstGeom>
        </p:spPr>
      </p:pic>
      <p:sp>
        <p:nvSpPr>
          <p:cNvPr id="7" name="Rectangle 6">
            <a:extLst>
              <a:ext uri="{FF2B5EF4-FFF2-40B4-BE49-F238E27FC236}">
                <a16:creationId xmlns:a16="http://schemas.microsoft.com/office/drawing/2014/main" id="{B7C95DEB-E4D6-4CF8-BE7C-00FBD19BA7D7}"/>
              </a:ext>
            </a:extLst>
          </p:cNvPr>
          <p:cNvSpPr/>
          <p:nvPr/>
        </p:nvSpPr>
        <p:spPr>
          <a:xfrm>
            <a:off x="6801678" y="5833641"/>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8" name="Picture 4" descr="LinkedIn failed">
            <a:extLst>
              <a:ext uri="{FF2B5EF4-FFF2-40B4-BE49-F238E27FC236}">
                <a16:creationId xmlns:a16="http://schemas.microsoft.com/office/drawing/2014/main" id="{0414DAD9-58F8-44F5-AB17-B3769ACCCA4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79" t="7381" r="5805" b="8285"/>
          <a:stretch/>
        </p:blipFill>
        <p:spPr bwMode="auto">
          <a:xfrm>
            <a:off x="3926683" y="6235351"/>
            <a:ext cx="486005" cy="4688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F4951D-4F78-4E71-BBA5-8F1DA4C580B7}"/>
              </a:ext>
            </a:extLst>
          </p:cNvPr>
          <p:cNvSpPr/>
          <p:nvPr/>
        </p:nvSpPr>
        <p:spPr>
          <a:xfrm>
            <a:off x="4062648" y="5830740"/>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0" name="Picture 9" descr="YouTube failed">
            <a:extLst>
              <a:ext uri="{FF2B5EF4-FFF2-40B4-BE49-F238E27FC236}">
                <a16:creationId xmlns:a16="http://schemas.microsoft.com/office/drawing/2014/main" id="{B10E54F5-49C6-44D6-9EF0-5962DD9AC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9439" y="6192145"/>
            <a:ext cx="522595" cy="522595"/>
          </a:xfrm>
          <a:prstGeom prst="rect">
            <a:avLst/>
          </a:prstGeom>
        </p:spPr>
      </p:pic>
      <p:sp>
        <p:nvSpPr>
          <p:cNvPr id="11" name="Rectangle 10">
            <a:extLst>
              <a:ext uri="{FF2B5EF4-FFF2-40B4-BE49-F238E27FC236}">
                <a16:creationId xmlns:a16="http://schemas.microsoft.com/office/drawing/2014/main" id="{94E547FC-1913-4BF6-AD54-53D32019FCB6}"/>
              </a:ext>
            </a:extLst>
          </p:cNvPr>
          <p:cNvSpPr/>
          <p:nvPr/>
        </p:nvSpPr>
        <p:spPr>
          <a:xfrm>
            <a:off x="4866579" y="5847444"/>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2" name="Picture 11" descr="Pinterest failed">
            <a:extLst>
              <a:ext uri="{FF2B5EF4-FFF2-40B4-BE49-F238E27FC236}">
                <a16:creationId xmlns:a16="http://schemas.microsoft.com/office/drawing/2014/main" id="{6BC0A63C-FA83-4FB6-8443-0EB1A2DC12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124" y="6200535"/>
            <a:ext cx="502753" cy="502753"/>
          </a:xfrm>
          <a:prstGeom prst="rect">
            <a:avLst/>
          </a:prstGeom>
        </p:spPr>
      </p:pic>
    </p:spTree>
    <p:extLst>
      <p:ext uri="{BB962C8B-B14F-4D97-AF65-F5344CB8AC3E}">
        <p14:creationId xmlns:p14="http://schemas.microsoft.com/office/powerpoint/2010/main" val="1507482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32F8-6F2B-4CA7-81C2-66D4C871770E}"/>
              </a:ext>
            </a:extLst>
          </p:cNvPr>
          <p:cNvSpPr>
            <a:spLocks noGrp="1"/>
          </p:cNvSpPr>
          <p:nvPr>
            <p:ph type="ctrTitle"/>
          </p:nvPr>
        </p:nvSpPr>
        <p:spPr>
          <a:xfrm>
            <a:off x="7684477" y="1122363"/>
            <a:ext cx="4193198" cy="3973512"/>
          </a:xfrm>
        </p:spPr>
        <p:txBody>
          <a:bodyPr/>
          <a:lstStyle/>
          <a:p>
            <a:r>
              <a:rPr lang="en-AU" dirty="0"/>
              <a:t>Pinterest – headings not coded with H1, H2, H3 etc</a:t>
            </a:r>
          </a:p>
        </p:txBody>
      </p:sp>
      <p:pic>
        <p:nvPicPr>
          <p:cNvPr id="4" name="Picture 3" descr="Heading &quot;More like this&quot; is not coded as a heading and is instead coded as a DIV">
            <a:extLst>
              <a:ext uri="{FF2B5EF4-FFF2-40B4-BE49-F238E27FC236}">
                <a16:creationId xmlns:a16="http://schemas.microsoft.com/office/drawing/2014/main" id="{715A30C5-4045-499B-9C84-3D4A2ED2992A}"/>
              </a:ext>
            </a:extLst>
          </p:cNvPr>
          <p:cNvPicPr>
            <a:picLocks noChangeAspect="1"/>
          </p:cNvPicPr>
          <p:nvPr/>
        </p:nvPicPr>
        <p:blipFill rotWithShape="1">
          <a:blip r:embed="rId2">
            <a:extLst>
              <a:ext uri="{28A0092B-C50C-407E-A947-70E740481C1C}">
                <a14:useLocalDpi xmlns:a14="http://schemas.microsoft.com/office/drawing/2010/main" val="0"/>
              </a:ext>
            </a:extLst>
          </a:blip>
          <a:srcRect b="11002"/>
          <a:stretch/>
        </p:blipFill>
        <p:spPr>
          <a:xfrm>
            <a:off x="0" y="-177421"/>
            <a:ext cx="7087340" cy="6103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Facebook logo">
            <a:extLst>
              <a:ext uri="{FF2B5EF4-FFF2-40B4-BE49-F238E27FC236}">
                <a16:creationId xmlns:a16="http://schemas.microsoft.com/office/drawing/2014/main" id="{AC00DFF9-1F64-4218-A8CD-181077E93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350" y="6182720"/>
            <a:ext cx="495446" cy="495446"/>
          </a:xfrm>
          <a:prstGeom prst="rect">
            <a:avLst/>
          </a:prstGeom>
        </p:spPr>
      </p:pic>
      <p:sp>
        <p:nvSpPr>
          <p:cNvPr id="6" name="Rectangle 5" descr="Facebook failed">
            <a:extLst>
              <a:ext uri="{FF2B5EF4-FFF2-40B4-BE49-F238E27FC236}">
                <a16:creationId xmlns:a16="http://schemas.microsoft.com/office/drawing/2014/main" id="{482FC895-1D38-467D-BF13-7EA42149FEA0}"/>
              </a:ext>
            </a:extLst>
          </p:cNvPr>
          <p:cNvSpPr/>
          <p:nvPr/>
        </p:nvSpPr>
        <p:spPr>
          <a:xfrm>
            <a:off x="3667723" y="5797999"/>
            <a:ext cx="2298870"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7" name="Picture 6" descr="Instagram failed">
            <a:extLst>
              <a:ext uri="{FF2B5EF4-FFF2-40B4-BE49-F238E27FC236}">
                <a16:creationId xmlns:a16="http://schemas.microsoft.com/office/drawing/2014/main" id="{C3B16FFE-769B-4008-9DD2-2E86760D2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863" y="6199037"/>
            <a:ext cx="464877" cy="462811"/>
          </a:xfrm>
          <a:prstGeom prst="rect">
            <a:avLst/>
          </a:prstGeom>
        </p:spPr>
      </p:pic>
      <p:sp>
        <p:nvSpPr>
          <p:cNvPr id="8" name="Rectangle 7">
            <a:extLst>
              <a:ext uri="{FF2B5EF4-FFF2-40B4-BE49-F238E27FC236}">
                <a16:creationId xmlns:a16="http://schemas.microsoft.com/office/drawing/2014/main" id="{B202AD06-649F-4995-B305-26B42F3B5A1D}"/>
              </a:ext>
            </a:extLst>
          </p:cNvPr>
          <p:cNvSpPr/>
          <p:nvPr/>
        </p:nvSpPr>
        <p:spPr>
          <a:xfrm>
            <a:off x="6823316" y="5814316"/>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
        <p:nvSpPr>
          <p:cNvPr id="9" name="Rectangle 8">
            <a:extLst>
              <a:ext uri="{FF2B5EF4-FFF2-40B4-BE49-F238E27FC236}">
                <a16:creationId xmlns:a16="http://schemas.microsoft.com/office/drawing/2014/main" id="{262C3215-6721-4992-BE51-FBFBDDF69C34}"/>
              </a:ext>
            </a:extLst>
          </p:cNvPr>
          <p:cNvSpPr/>
          <p:nvPr/>
        </p:nvSpPr>
        <p:spPr>
          <a:xfrm>
            <a:off x="5123991" y="5797999"/>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0" name="Picture 9" descr="Twitter failed">
            <a:extLst>
              <a:ext uri="{FF2B5EF4-FFF2-40B4-BE49-F238E27FC236}">
                <a16:creationId xmlns:a16="http://schemas.microsoft.com/office/drawing/2014/main" id="{BD332272-1B2D-4A2D-B746-A1E4D642DF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33" t="5784" r="23138" b="6094"/>
          <a:stretch/>
        </p:blipFill>
        <p:spPr>
          <a:xfrm>
            <a:off x="6699752" y="6212911"/>
            <a:ext cx="467330" cy="465254"/>
          </a:xfrm>
          <a:prstGeom prst="rect">
            <a:avLst/>
          </a:prstGeom>
        </p:spPr>
      </p:pic>
      <p:sp>
        <p:nvSpPr>
          <p:cNvPr id="11" name="Rectangle 10">
            <a:extLst>
              <a:ext uri="{FF2B5EF4-FFF2-40B4-BE49-F238E27FC236}">
                <a16:creationId xmlns:a16="http://schemas.microsoft.com/office/drawing/2014/main" id="{346F1EB9-C2E2-49C6-A0B5-1B394ED3D969}"/>
              </a:ext>
            </a:extLst>
          </p:cNvPr>
          <p:cNvSpPr/>
          <p:nvPr/>
        </p:nvSpPr>
        <p:spPr>
          <a:xfrm>
            <a:off x="7610779" y="5828190"/>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2" name="Picture 11" descr="YouTube failed">
            <a:extLst>
              <a:ext uri="{FF2B5EF4-FFF2-40B4-BE49-F238E27FC236}">
                <a16:creationId xmlns:a16="http://schemas.microsoft.com/office/drawing/2014/main" id="{12D10648-220B-43BD-9067-D51376E6FF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6924" y="6205906"/>
            <a:ext cx="522595" cy="522595"/>
          </a:xfrm>
          <a:prstGeom prst="rect">
            <a:avLst/>
          </a:prstGeom>
        </p:spPr>
      </p:pic>
      <p:sp>
        <p:nvSpPr>
          <p:cNvPr id="13" name="Rectangle 12">
            <a:extLst>
              <a:ext uri="{FF2B5EF4-FFF2-40B4-BE49-F238E27FC236}">
                <a16:creationId xmlns:a16="http://schemas.microsoft.com/office/drawing/2014/main" id="{BFC47F1F-B673-4272-B913-8B42CC25A117}"/>
              </a:ext>
            </a:extLst>
          </p:cNvPr>
          <p:cNvSpPr/>
          <p:nvPr/>
        </p:nvSpPr>
        <p:spPr>
          <a:xfrm>
            <a:off x="5849625" y="5790691"/>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4" name="Picture 13" descr="Pinterest failed">
            <a:extLst>
              <a:ext uri="{FF2B5EF4-FFF2-40B4-BE49-F238E27FC236}">
                <a16:creationId xmlns:a16="http://schemas.microsoft.com/office/drawing/2014/main" id="{2CE97984-FF51-4578-91A7-47CF21387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9625" y="6175412"/>
            <a:ext cx="502753" cy="502753"/>
          </a:xfrm>
          <a:prstGeom prst="rect">
            <a:avLst/>
          </a:prstGeom>
        </p:spPr>
      </p:pic>
    </p:spTree>
    <p:extLst>
      <p:ext uri="{BB962C8B-B14F-4D97-AF65-F5344CB8AC3E}">
        <p14:creationId xmlns:p14="http://schemas.microsoft.com/office/powerpoint/2010/main" val="2053827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DA9E-B741-4C4F-8C5F-4AC5F94D03B8}"/>
              </a:ext>
            </a:extLst>
          </p:cNvPr>
          <p:cNvSpPr>
            <a:spLocks noGrp="1"/>
          </p:cNvSpPr>
          <p:nvPr>
            <p:ph type="ctrTitle"/>
          </p:nvPr>
        </p:nvSpPr>
        <p:spPr>
          <a:xfrm>
            <a:off x="9038492" y="1122363"/>
            <a:ext cx="2839183" cy="3973512"/>
          </a:xfrm>
        </p:spPr>
        <p:txBody>
          <a:bodyPr/>
          <a:lstStyle/>
          <a:p>
            <a:r>
              <a:rPr lang="en-AU" dirty="0"/>
              <a:t>Pinterest – no headings</a:t>
            </a:r>
          </a:p>
        </p:txBody>
      </p:sp>
      <p:pic>
        <p:nvPicPr>
          <p:cNvPr id="4" name="Picture 3" descr="The only headings on this Pinterest homepage are under the plus and question mark buttons in the bottom right corner.">
            <a:extLst>
              <a:ext uri="{FF2B5EF4-FFF2-40B4-BE49-F238E27FC236}">
                <a16:creationId xmlns:a16="http://schemas.microsoft.com/office/drawing/2014/main" id="{B346A754-1612-4254-861D-3A0E0EFE9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 y="-142655"/>
            <a:ext cx="8641916" cy="6125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45AA6432-9D75-44C5-9227-3F76C3DE18B5}"/>
              </a:ext>
            </a:extLst>
          </p:cNvPr>
          <p:cNvSpPr/>
          <p:nvPr/>
        </p:nvSpPr>
        <p:spPr>
          <a:xfrm>
            <a:off x="5849625" y="5790691"/>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6" name="Picture 5" descr="Pinterest failed">
            <a:extLst>
              <a:ext uri="{FF2B5EF4-FFF2-40B4-BE49-F238E27FC236}">
                <a16:creationId xmlns:a16="http://schemas.microsoft.com/office/drawing/2014/main" id="{43561C63-7DB7-4ED9-89DC-11F7DF74E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625" y="6175412"/>
            <a:ext cx="502753" cy="502753"/>
          </a:xfrm>
          <a:prstGeom prst="rect">
            <a:avLst/>
          </a:prstGeom>
        </p:spPr>
      </p:pic>
    </p:spTree>
    <p:extLst>
      <p:ext uri="{BB962C8B-B14F-4D97-AF65-F5344CB8AC3E}">
        <p14:creationId xmlns:p14="http://schemas.microsoft.com/office/powerpoint/2010/main" val="510313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2" y="647130"/>
            <a:ext cx="10515600" cy="738661"/>
          </a:xfrm>
        </p:spPr>
        <p:txBody>
          <a:bodyPr>
            <a:noAutofit/>
          </a:bodyPr>
          <a:lstStyle/>
          <a:p>
            <a:r>
              <a:rPr lang="en-US" sz="6600" dirty="0"/>
              <a:t>Inaccessible forms</a:t>
            </a:r>
            <a:endParaRPr lang="en-AU" sz="6600" dirty="0"/>
          </a:p>
        </p:txBody>
      </p:sp>
    </p:spTree>
    <p:extLst>
      <p:ext uri="{BB962C8B-B14F-4D97-AF65-F5344CB8AC3E}">
        <p14:creationId xmlns:p14="http://schemas.microsoft.com/office/powerpoint/2010/main" val="3460108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A425-D5CB-447D-9221-E6A65758549B}"/>
              </a:ext>
            </a:extLst>
          </p:cNvPr>
          <p:cNvSpPr>
            <a:spLocks noGrp="1"/>
          </p:cNvSpPr>
          <p:nvPr>
            <p:ph type="ctrTitle"/>
          </p:nvPr>
        </p:nvSpPr>
        <p:spPr/>
        <p:txBody>
          <a:bodyPr/>
          <a:lstStyle/>
          <a:p>
            <a:r>
              <a:rPr lang="en-AU" dirty="0"/>
              <a:t>Inaccessible forms</a:t>
            </a:r>
          </a:p>
        </p:txBody>
      </p:sp>
      <p:sp>
        <p:nvSpPr>
          <p:cNvPr id="3" name="Subtitle 2">
            <a:extLst>
              <a:ext uri="{FF2B5EF4-FFF2-40B4-BE49-F238E27FC236}">
                <a16:creationId xmlns:a16="http://schemas.microsoft.com/office/drawing/2014/main" id="{AB825C21-F6E0-422B-B3F5-F4A88C4B6C44}"/>
              </a:ext>
            </a:extLst>
          </p:cNvPr>
          <p:cNvSpPr>
            <a:spLocks noGrp="1"/>
          </p:cNvSpPr>
          <p:nvPr>
            <p:ph type="subTitle" idx="1"/>
          </p:nvPr>
        </p:nvSpPr>
        <p:spPr/>
        <p:txBody>
          <a:bodyPr/>
          <a:lstStyle/>
          <a:p>
            <a:endParaRPr lang="en-AU"/>
          </a:p>
        </p:txBody>
      </p:sp>
      <p:sp>
        <p:nvSpPr>
          <p:cNvPr id="4" name="Slide Number Placeholder 3">
            <a:extLst>
              <a:ext uri="{FF2B5EF4-FFF2-40B4-BE49-F238E27FC236}">
                <a16:creationId xmlns:a16="http://schemas.microsoft.com/office/drawing/2014/main" id="{AB905795-DCCC-4F06-995D-56AA43D25EBE}"/>
              </a:ext>
            </a:extLst>
          </p:cNvPr>
          <p:cNvSpPr>
            <a:spLocks noGrp="1"/>
          </p:cNvSpPr>
          <p:nvPr>
            <p:ph type="sldNum" sz="quarter" idx="12"/>
          </p:nvPr>
        </p:nvSpPr>
        <p:spPr/>
        <p:txBody>
          <a:bodyPr/>
          <a:lstStyle/>
          <a:p>
            <a:fld id="{8290AE13-9556-428D-B92C-DFFA4DFEF7B1}" type="slidenum">
              <a:rPr lang="en-AU" smtClean="0"/>
              <a:pPr/>
              <a:t>46</a:t>
            </a:fld>
            <a:endParaRPr lang="en-AU" dirty="0"/>
          </a:p>
        </p:txBody>
      </p:sp>
      <p:graphicFrame>
        <p:nvGraphicFramePr>
          <p:cNvPr id="5" name="Table 4" descr="All systems have fields that are not coded with LABEL FOR and ID&#10;Facebook, Pinterest, Twitter and YouTube have FIELDSETs missing a LEGEND&#10;LinkedIn, Pinterest and YouTube have orphaned or multiple field LABELs&#10;Twitter and YouTube have radio buttons and checkboxes that do not have the same NAME">
            <a:extLst>
              <a:ext uri="{FF2B5EF4-FFF2-40B4-BE49-F238E27FC236}">
                <a16:creationId xmlns:a16="http://schemas.microsoft.com/office/drawing/2014/main" id="{482357F8-D2EA-4BD0-84F5-351425D5F36E}"/>
              </a:ext>
            </a:extLst>
          </p:cNvPr>
          <p:cNvGraphicFramePr>
            <a:graphicFrameLocks noGrp="1"/>
          </p:cNvGraphicFramePr>
          <p:nvPr>
            <p:extLst>
              <p:ext uri="{D42A27DB-BD31-4B8C-83A1-F6EECF244321}">
                <p14:modId xmlns:p14="http://schemas.microsoft.com/office/powerpoint/2010/main" val="3854803571"/>
              </p:ext>
            </p:extLst>
          </p:nvPr>
        </p:nvGraphicFramePr>
        <p:xfrm>
          <a:off x="381000" y="1352551"/>
          <a:ext cx="11320820" cy="4714622"/>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Fields not coded with LABEL FOR and ID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315527585"/>
                  </a:ext>
                </a:extLst>
              </a:tr>
              <a:tr h="508382">
                <a:tc>
                  <a:txBody>
                    <a:bodyPr/>
                    <a:lstStyle/>
                    <a:p>
                      <a:r>
                        <a:rPr lang="en-AU" dirty="0"/>
                        <a:t>FIELDSET missing a LEGEND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644060188"/>
                  </a:ext>
                </a:extLst>
              </a:tr>
              <a:tr h="508382">
                <a:tc>
                  <a:txBody>
                    <a:bodyPr/>
                    <a:lstStyle/>
                    <a:p>
                      <a:r>
                        <a:rPr lang="en-AU" dirty="0"/>
                        <a:t>Orphaned or multiple field LABELs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41564013"/>
                  </a:ext>
                </a:extLst>
              </a:tr>
              <a:tr h="508382">
                <a:tc>
                  <a:txBody>
                    <a:bodyPr/>
                    <a:lstStyle/>
                    <a:p>
                      <a:r>
                        <a:rPr lang="en-AU" dirty="0"/>
                        <a:t>Radio buttons/ checkboxes do not have the same NAME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884421211"/>
                  </a:ext>
                </a:extLst>
              </a:tr>
            </a:tbl>
          </a:graphicData>
        </a:graphic>
      </p:graphicFrame>
    </p:spTree>
    <p:extLst>
      <p:ext uri="{BB962C8B-B14F-4D97-AF65-F5344CB8AC3E}">
        <p14:creationId xmlns:p14="http://schemas.microsoft.com/office/powerpoint/2010/main" val="357142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LinkedIn failed">
            <a:extLst>
              <a:ext uri="{FF2B5EF4-FFF2-40B4-BE49-F238E27FC236}">
                <a16:creationId xmlns:a16="http://schemas.microsoft.com/office/drawing/2014/main" id="{596A2137-2D0E-4A12-A3AC-BB716480BE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79" t="7381" r="5805" b="8285"/>
          <a:stretch/>
        </p:blipFill>
        <p:spPr bwMode="auto">
          <a:xfrm>
            <a:off x="5015096" y="6213988"/>
            <a:ext cx="486005" cy="46886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15DAD15-420B-49A8-83CA-FEB663A32798}"/>
              </a:ext>
            </a:extLst>
          </p:cNvPr>
          <p:cNvSpPr/>
          <p:nvPr/>
        </p:nvSpPr>
        <p:spPr>
          <a:xfrm>
            <a:off x="5151061" y="5809377"/>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
        <p:nvSpPr>
          <p:cNvPr id="2" name="Title 1">
            <a:extLst>
              <a:ext uri="{FF2B5EF4-FFF2-40B4-BE49-F238E27FC236}">
                <a16:creationId xmlns:a16="http://schemas.microsoft.com/office/drawing/2014/main" id="{DABEE4E9-28EC-4F59-92A1-5ADC0084BF24}"/>
              </a:ext>
            </a:extLst>
          </p:cNvPr>
          <p:cNvSpPr>
            <a:spLocks noGrp="1"/>
          </p:cNvSpPr>
          <p:nvPr>
            <p:ph type="ctrTitle"/>
          </p:nvPr>
        </p:nvSpPr>
        <p:spPr>
          <a:xfrm>
            <a:off x="7578969" y="1122363"/>
            <a:ext cx="4298706" cy="3973512"/>
          </a:xfrm>
        </p:spPr>
        <p:txBody>
          <a:bodyPr/>
          <a:lstStyle/>
          <a:p>
            <a:r>
              <a:rPr lang="en-AU" dirty="0"/>
              <a:t>Facebook – fields not coded with LABEL FOR and ID</a:t>
            </a:r>
          </a:p>
        </p:txBody>
      </p:sp>
      <p:pic>
        <p:nvPicPr>
          <p:cNvPr id="4" name="Picture 3" descr="All Facebook register fields - first name, surname, mobile number, new password and birthday fields are not coded with LABEL FOR and ID">
            <a:extLst>
              <a:ext uri="{FF2B5EF4-FFF2-40B4-BE49-F238E27FC236}">
                <a16:creationId xmlns:a16="http://schemas.microsoft.com/office/drawing/2014/main" id="{E433496B-1D2C-4B46-9CF4-3F7A512D8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1" y="-134080"/>
            <a:ext cx="7215165" cy="6112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Facebook logo">
            <a:extLst>
              <a:ext uri="{FF2B5EF4-FFF2-40B4-BE49-F238E27FC236}">
                <a16:creationId xmlns:a16="http://schemas.microsoft.com/office/drawing/2014/main" id="{ABD6CE81-FB81-41BC-9E32-B5C87201D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588" y="6215393"/>
            <a:ext cx="495446" cy="495446"/>
          </a:xfrm>
          <a:prstGeom prst="rect">
            <a:avLst/>
          </a:prstGeom>
        </p:spPr>
      </p:pic>
      <p:sp>
        <p:nvSpPr>
          <p:cNvPr id="6" name="Rectangle 5" descr="Facebook failed">
            <a:extLst>
              <a:ext uri="{FF2B5EF4-FFF2-40B4-BE49-F238E27FC236}">
                <a16:creationId xmlns:a16="http://schemas.microsoft.com/office/drawing/2014/main" id="{71C89450-AAFB-4597-BC7B-2EF98D147317}"/>
              </a:ext>
            </a:extLst>
          </p:cNvPr>
          <p:cNvSpPr/>
          <p:nvPr/>
        </p:nvSpPr>
        <p:spPr>
          <a:xfrm>
            <a:off x="2873961" y="5830672"/>
            <a:ext cx="2298870"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7" name="Picture 6" descr="Instagram failed">
            <a:extLst>
              <a:ext uri="{FF2B5EF4-FFF2-40B4-BE49-F238E27FC236}">
                <a16:creationId xmlns:a16="http://schemas.microsoft.com/office/drawing/2014/main" id="{97F14228-5BB9-4BD9-B35F-4D625DAFAB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101" y="6231710"/>
            <a:ext cx="464877" cy="462811"/>
          </a:xfrm>
          <a:prstGeom prst="rect">
            <a:avLst/>
          </a:prstGeom>
        </p:spPr>
      </p:pic>
      <p:sp>
        <p:nvSpPr>
          <p:cNvPr id="8" name="Rectangle 7">
            <a:extLst>
              <a:ext uri="{FF2B5EF4-FFF2-40B4-BE49-F238E27FC236}">
                <a16:creationId xmlns:a16="http://schemas.microsoft.com/office/drawing/2014/main" id="{1158081C-58A0-4A0A-9A3C-AD643C7D9519}"/>
              </a:ext>
            </a:extLst>
          </p:cNvPr>
          <p:cNvSpPr/>
          <p:nvPr/>
        </p:nvSpPr>
        <p:spPr>
          <a:xfrm>
            <a:off x="6836678" y="5829602"/>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sp>
        <p:nvSpPr>
          <p:cNvPr id="9" name="Rectangle 8">
            <a:extLst>
              <a:ext uri="{FF2B5EF4-FFF2-40B4-BE49-F238E27FC236}">
                <a16:creationId xmlns:a16="http://schemas.microsoft.com/office/drawing/2014/main" id="{9EE13B91-8F8C-4925-A224-3EADC0194D3C}"/>
              </a:ext>
            </a:extLst>
          </p:cNvPr>
          <p:cNvSpPr/>
          <p:nvPr/>
        </p:nvSpPr>
        <p:spPr>
          <a:xfrm>
            <a:off x="4330229" y="5830672"/>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0" name="Picture 9" descr="Twitter failed">
            <a:extLst>
              <a:ext uri="{FF2B5EF4-FFF2-40B4-BE49-F238E27FC236}">
                <a16:creationId xmlns:a16="http://schemas.microsoft.com/office/drawing/2014/main" id="{6CD64356-5290-481B-B836-41FD6914CB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633" t="5784" r="23138" b="6094"/>
          <a:stretch/>
        </p:blipFill>
        <p:spPr>
          <a:xfrm>
            <a:off x="6713114" y="6228197"/>
            <a:ext cx="467330" cy="465254"/>
          </a:xfrm>
          <a:prstGeom prst="rect">
            <a:avLst/>
          </a:prstGeom>
        </p:spPr>
      </p:pic>
      <p:sp>
        <p:nvSpPr>
          <p:cNvPr id="11" name="Rectangle 10">
            <a:extLst>
              <a:ext uri="{FF2B5EF4-FFF2-40B4-BE49-F238E27FC236}">
                <a16:creationId xmlns:a16="http://schemas.microsoft.com/office/drawing/2014/main" id="{1FB083A6-5695-4516-9B20-E6A0DC4A62A2}"/>
              </a:ext>
            </a:extLst>
          </p:cNvPr>
          <p:cNvSpPr/>
          <p:nvPr/>
        </p:nvSpPr>
        <p:spPr>
          <a:xfrm>
            <a:off x="7624141" y="5843476"/>
            <a:ext cx="972009"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2" name="Picture 11" descr="YouTube failed">
            <a:extLst>
              <a:ext uri="{FF2B5EF4-FFF2-40B4-BE49-F238E27FC236}">
                <a16:creationId xmlns:a16="http://schemas.microsoft.com/office/drawing/2014/main" id="{18CA14E5-624A-40D2-84EE-DD3BF5693B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286" y="6221192"/>
            <a:ext cx="522595" cy="522595"/>
          </a:xfrm>
          <a:prstGeom prst="rect">
            <a:avLst/>
          </a:prstGeom>
        </p:spPr>
      </p:pic>
      <p:sp>
        <p:nvSpPr>
          <p:cNvPr id="13" name="Rectangle 12">
            <a:extLst>
              <a:ext uri="{FF2B5EF4-FFF2-40B4-BE49-F238E27FC236}">
                <a16:creationId xmlns:a16="http://schemas.microsoft.com/office/drawing/2014/main" id="{BA20015D-764F-410D-83B7-BBC2B4B63AFC}"/>
              </a:ext>
            </a:extLst>
          </p:cNvPr>
          <p:cNvSpPr/>
          <p:nvPr/>
        </p:nvSpPr>
        <p:spPr>
          <a:xfrm>
            <a:off x="5862987" y="5805977"/>
            <a:ext cx="1259925" cy="769441"/>
          </a:xfrm>
          <a:prstGeom prst="rect">
            <a:avLst/>
          </a:prstGeom>
        </p:spPr>
        <p:txBody>
          <a:bodyPr wrap="square">
            <a:spAutoFit/>
          </a:bodyPr>
          <a:lstStyle/>
          <a:p>
            <a:pPr lvl="0" algn="ctr">
              <a:defRPr/>
            </a:pPr>
            <a:r>
              <a:rPr lang="en-AU" sz="4400" dirty="0">
                <a:solidFill>
                  <a:srgbClr val="FF0000"/>
                </a:solidFill>
                <a:latin typeface="Wingdings" panose="05000000000000000000" pitchFamily="2" charset="2"/>
              </a:rPr>
              <a:t>û</a:t>
            </a:r>
          </a:p>
        </p:txBody>
      </p:sp>
      <p:pic>
        <p:nvPicPr>
          <p:cNvPr id="14" name="Picture 13" descr="Pinterest failed">
            <a:extLst>
              <a:ext uri="{FF2B5EF4-FFF2-40B4-BE49-F238E27FC236}">
                <a16:creationId xmlns:a16="http://schemas.microsoft.com/office/drawing/2014/main" id="{73F29528-8D8C-4129-AA97-3430FAC36E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2987" y="6190698"/>
            <a:ext cx="502753" cy="502753"/>
          </a:xfrm>
          <a:prstGeom prst="rect">
            <a:avLst/>
          </a:prstGeom>
        </p:spPr>
      </p:pic>
    </p:spTree>
    <p:extLst>
      <p:ext uri="{BB962C8B-B14F-4D97-AF65-F5344CB8AC3E}">
        <p14:creationId xmlns:p14="http://schemas.microsoft.com/office/powerpoint/2010/main" val="134572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2" y="647130"/>
            <a:ext cx="10515600" cy="738661"/>
          </a:xfrm>
        </p:spPr>
        <p:txBody>
          <a:bodyPr>
            <a:noAutofit/>
          </a:bodyPr>
          <a:lstStyle/>
          <a:p>
            <a:r>
              <a:rPr lang="en-US" sz="6600" dirty="0"/>
              <a:t>Incorrect use of ARIA and HTML</a:t>
            </a:r>
            <a:endParaRPr lang="en-AU" sz="6600" dirty="0"/>
          </a:p>
        </p:txBody>
      </p:sp>
    </p:spTree>
    <p:extLst>
      <p:ext uri="{BB962C8B-B14F-4D97-AF65-F5344CB8AC3E}">
        <p14:creationId xmlns:p14="http://schemas.microsoft.com/office/powerpoint/2010/main" val="3803792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3822-2249-4E9F-9BB3-BAFF4B5C2D11}"/>
              </a:ext>
            </a:extLst>
          </p:cNvPr>
          <p:cNvSpPr>
            <a:spLocks noGrp="1"/>
          </p:cNvSpPr>
          <p:nvPr>
            <p:ph type="ctrTitle"/>
          </p:nvPr>
        </p:nvSpPr>
        <p:spPr/>
        <p:txBody>
          <a:bodyPr/>
          <a:lstStyle/>
          <a:p>
            <a:r>
              <a:rPr lang="en-AU" dirty="0"/>
              <a:t>Incorrect use of ARIA and HTML</a:t>
            </a:r>
          </a:p>
        </p:txBody>
      </p:sp>
      <p:sp>
        <p:nvSpPr>
          <p:cNvPr id="3" name="Subtitle 2">
            <a:extLst>
              <a:ext uri="{FF2B5EF4-FFF2-40B4-BE49-F238E27FC236}">
                <a16:creationId xmlns:a16="http://schemas.microsoft.com/office/drawing/2014/main" id="{DBFF6DCC-8E02-4EBE-BD11-0FCA17165705}"/>
              </a:ext>
            </a:extLst>
          </p:cNvPr>
          <p:cNvSpPr>
            <a:spLocks noGrp="1"/>
          </p:cNvSpPr>
          <p:nvPr>
            <p:ph type="subTitle" idx="1"/>
          </p:nvPr>
        </p:nvSpPr>
        <p:spPr/>
        <p:txBody>
          <a:bodyPr/>
          <a:lstStyle/>
          <a:p>
            <a:endParaRPr lang="en-AU"/>
          </a:p>
        </p:txBody>
      </p:sp>
      <p:sp>
        <p:nvSpPr>
          <p:cNvPr id="4" name="Slide Number Placeholder 3">
            <a:extLst>
              <a:ext uri="{FF2B5EF4-FFF2-40B4-BE49-F238E27FC236}">
                <a16:creationId xmlns:a16="http://schemas.microsoft.com/office/drawing/2014/main" id="{DF9C80F5-69C0-4C38-9518-F1C7E52DD3D4}"/>
              </a:ext>
            </a:extLst>
          </p:cNvPr>
          <p:cNvSpPr>
            <a:spLocks noGrp="1"/>
          </p:cNvSpPr>
          <p:nvPr>
            <p:ph type="sldNum" sz="quarter" idx="12"/>
          </p:nvPr>
        </p:nvSpPr>
        <p:spPr/>
        <p:txBody>
          <a:bodyPr/>
          <a:lstStyle/>
          <a:p>
            <a:fld id="{8290AE13-9556-428D-B92C-DFFA4DFEF7B1}" type="slidenum">
              <a:rPr lang="en-AU" smtClean="0"/>
              <a:pPr/>
              <a:t>49</a:t>
            </a:fld>
            <a:endParaRPr lang="en-AU" dirty="0"/>
          </a:p>
        </p:txBody>
      </p:sp>
      <p:graphicFrame>
        <p:nvGraphicFramePr>
          <p:cNvPr id="5" name="Table 4" descr="Facebook, LinkedIn, Twitter and YouTube all have invalid ARIA.&#10;All systems have inaccessible iFRAMEs&#10;Facebook and YouTube have JavaScript links&#10;All systems except for LinkedIn have empty links&#10;All systems except Instagram have missing mandatory attributes">
            <a:extLst>
              <a:ext uri="{FF2B5EF4-FFF2-40B4-BE49-F238E27FC236}">
                <a16:creationId xmlns:a16="http://schemas.microsoft.com/office/drawing/2014/main" id="{2C2817A4-492F-485A-890F-CDB86A8DDDA7}"/>
              </a:ext>
            </a:extLst>
          </p:cNvPr>
          <p:cNvGraphicFramePr>
            <a:graphicFrameLocks noGrp="1"/>
          </p:cNvGraphicFramePr>
          <p:nvPr>
            <p:extLst>
              <p:ext uri="{D42A27DB-BD31-4B8C-83A1-F6EECF244321}">
                <p14:modId xmlns:p14="http://schemas.microsoft.com/office/powerpoint/2010/main" val="3114635884"/>
              </p:ext>
            </p:extLst>
          </p:nvPr>
        </p:nvGraphicFramePr>
        <p:xfrm>
          <a:off x="381000" y="1352551"/>
          <a:ext cx="11320820" cy="3588008"/>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Invalid ARIA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315527585"/>
                  </a:ext>
                </a:extLst>
              </a:tr>
              <a:tr h="508382">
                <a:tc>
                  <a:txBody>
                    <a:bodyPr/>
                    <a:lstStyle/>
                    <a:p>
                      <a:r>
                        <a:rPr lang="en-AU" dirty="0" err="1"/>
                        <a:t>iFrame</a:t>
                      </a:r>
                      <a:r>
                        <a:rPr lang="en-AU" dirty="0"/>
                        <a:t> not accessible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644060188"/>
                  </a:ext>
                </a:extLst>
              </a:tr>
              <a:tr h="508382">
                <a:tc>
                  <a:txBody>
                    <a:bodyPr/>
                    <a:lstStyle/>
                    <a:p>
                      <a:r>
                        <a:rPr lang="en-AU" dirty="0"/>
                        <a:t>JavaScript links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41564013"/>
                  </a:ext>
                </a:extLst>
              </a:tr>
              <a:tr h="508382">
                <a:tc>
                  <a:txBody>
                    <a:bodyPr/>
                    <a:lstStyle/>
                    <a:p>
                      <a:r>
                        <a:rPr lang="en-AU" dirty="0"/>
                        <a:t>Empty links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884421211"/>
                  </a:ext>
                </a:extLst>
              </a:tr>
              <a:tr h="508382">
                <a:tc>
                  <a:txBody>
                    <a:bodyPr/>
                    <a:lstStyle/>
                    <a:p>
                      <a:r>
                        <a:rPr lang="en-AU" dirty="0"/>
                        <a:t>Missing mandatory attributes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249485858"/>
                  </a:ext>
                </a:extLst>
              </a:tr>
            </a:tbl>
          </a:graphicData>
        </a:graphic>
      </p:graphicFrame>
    </p:spTree>
    <p:extLst>
      <p:ext uri="{BB962C8B-B14F-4D97-AF65-F5344CB8AC3E}">
        <p14:creationId xmlns:p14="http://schemas.microsoft.com/office/powerpoint/2010/main" val="166745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ADF1-B00B-4D4A-B00F-94CE7BE5DB80}"/>
              </a:ext>
            </a:extLst>
          </p:cNvPr>
          <p:cNvSpPr>
            <a:spLocks noGrp="1"/>
          </p:cNvSpPr>
          <p:nvPr>
            <p:ph type="ctrTitle"/>
          </p:nvPr>
        </p:nvSpPr>
        <p:spPr/>
        <p:txBody>
          <a:bodyPr/>
          <a:lstStyle/>
          <a:p>
            <a:r>
              <a:rPr lang="en-AU" dirty="0"/>
              <a:t>What is social media?</a:t>
            </a:r>
          </a:p>
        </p:txBody>
      </p:sp>
    </p:spTree>
    <p:extLst>
      <p:ext uri="{BB962C8B-B14F-4D97-AF65-F5344CB8AC3E}">
        <p14:creationId xmlns:p14="http://schemas.microsoft.com/office/powerpoint/2010/main" val="1523638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2" y="647130"/>
            <a:ext cx="10515600" cy="738661"/>
          </a:xfrm>
        </p:spPr>
        <p:txBody>
          <a:bodyPr>
            <a:noAutofit/>
          </a:bodyPr>
          <a:lstStyle/>
          <a:p>
            <a:r>
              <a:rPr lang="en-AU" sz="6600" dirty="0"/>
              <a:t>Screen reader</a:t>
            </a:r>
          </a:p>
        </p:txBody>
      </p:sp>
    </p:spTree>
    <p:extLst>
      <p:ext uri="{BB962C8B-B14F-4D97-AF65-F5344CB8AC3E}">
        <p14:creationId xmlns:p14="http://schemas.microsoft.com/office/powerpoint/2010/main" val="744422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AC31-A243-4104-A496-B5BDC093A1D5}"/>
              </a:ext>
            </a:extLst>
          </p:cNvPr>
          <p:cNvSpPr>
            <a:spLocks noGrp="1"/>
          </p:cNvSpPr>
          <p:nvPr>
            <p:ph type="ctrTitle"/>
          </p:nvPr>
        </p:nvSpPr>
        <p:spPr/>
        <p:txBody>
          <a:bodyPr/>
          <a:lstStyle/>
          <a:p>
            <a:r>
              <a:rPr lang="en-AU" dirty="0"/>
              <a:t>Desktop screen reader results</a:t>
            </a:r>
          </a:p>
        </p:txBody>
      </p:sp>
      <p:sp>
        <p:nvSpPr>
          <p:cNvPr id="3" name="Subtitle 2">
            <a:extLst>
              <a:ext uri="{FF2B5EF4-FFF2-40B4-BE49-F238E27FC236}">
                <a16:creationId xmlns:a16="http://schemas.microsoft.com/office/drawing/2014/main" id="{81191897-E769-467B-839C-64D7C19243AB}"/>
              </a:ext>
            </a:extLst>
          </p:cNvPr>
          <p:cNvSpPr>
            <a:spLocks noGrp="1"/>
          </p:cNvSpPr>
          <p:nvPr>
            <p:ph type="subTitle" idx="1"/>
          </p:nvPr>
        </p:nvSpPr>
        <p:spPr/>
        <p:txBody>
          <a:bodyPr/>
          <a:lstStyle/>
          <a:p>
            <a:endParaRPr lang="en-AU"/>
          </a:p>
        </p:txBody>
      </p:sp>
      <p:sp>
        <p:nvSpPr>
          <p:cNvPr id="4" name="Slide Number Placeholder 3">
            <a:extLst>
              <a:ext uri="{FF2B5EF4-FFF2-40B4-BE49-F238E27FC236}">
                <a16:creationId xmlns:a16="http://schemas.microsoft.com/office/drawing/2014/main" id="{89DFD489-513B-4742-99DC-F85B4493A2AB}"/>
              </a:ext>
            </a:extLst>
          </p:cNvPr>
          <p:cNvSpPr>
            <a:spLocks noGrp="1"/>
          </p:cNvSpPr>
          <p:nvPr>
            <p:ph type="sldNum" sz="quarter" idx="12"/>
          </p:nvPr>
        </p:nvSpPr>
        <p:spPr/>
        <p:txBody>
          <a:bodyPr/>
          <a:lstStyle/>
          <a:p>
            <a:fld id="{8290AE13-9556-428D-B92C-DFFA4DFEF7B1}" type="slidenum">
              <a:rPr lang="en-AU" smtClean="0"/>
              <a:pPr/>
              <a:t>51</a:t>
            </a:fld>
            <a:endParaRPr lang="en-AU" dirty="0"/>
          </a:p>
        </p:txBody>
      </p:sp>
      <p:graphicFrame>
        <p:nvGraphicFramePr>
          <p:cNvPr id="5" name="Table 4" descr="Users could not register on Facebook and Instagram using a screen reader. The others caused significant difficulty.&#10;The screen reader user found it difficult to login to Facebook.&#10;The screen reader user could not create a post in Instagram. They found significant difficulty with all the other systems.&#10;The screen reader user found it extremely difficult to read a post on Facebook, Twitter and YouTube.">
            <a:extLst>
              <a:ext uri="{FF2B5EF4-FFF2-40B4-BE49-F238E27FC236}">
                <a16:creationId xmlns:a16="http://schemas.microsoft.com/office/drawing/2014/main" id="{E064E185-E3B6-4EA2-BF1A-5DD5B20438B3}"/>
              </a:ext>
            </a:extLst>
          </p:cNvPr>
          <p:cNvGraphicFramePr>
            <a:graphicFrameLocks noGrp="1"/>
          </p:cNvGraphicFramePr>
          <p:nvPr>
            <p:extLst>
              <p:ext uri="{D42A27DB-BD31-4B8C-83A1-F6EECF244321}">
                <p14:modId xmlns:p14="http://schemas.microsoft.com/office/powerpoint/2010/main" val="967135868"/>
              </p:ext>
            </p:extLst>
          </p:nvPr>
        </p:nvGraphicFramePr>
        <p:xfrm>
          <a:off x="381000" y="1352551"/>
          <a:ext cx="11320820" cy="3902586"/>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Register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D7D31">
                              <a:lumMod val="50000"/>
                            </a:srgbClr>
                          </a:solidFill>
                          <a:effectLst/>
                          <a:uLnTx/>
                          <a:uFillTx/>
                          <a:latin typeface="Calibri"/>
                          <a:ea typeface="+mn-ea"/>
                          <a:cs typeface="+mn-cs"/>
                        </a:rPr>
                        <a:t>!</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315527585"/>
                  </a:ext>
                </a:extLst>
              </a:tr>
              <a:tr h="508382">
                <a:tc>
                  <a:txBody>
                    <a:bodyPr/>
                    <a:lstStyle/>
                    <a:p>
                      <a:r>
                        <a:rPr lang="en-AU" dirty="0"/>
                        <a:t>Login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D7D31">
                              <a:lumMod val="50000"/>
                            </a:srgbClr>
                          </a:solidFill>
                          <a:effectLst/>
                          <a:uLnTx/>
                          <a:uFillTx/>
                          <a:latin typeface="Calibri"/>
                          <a:ea typeface="+mn-ea"/>
                          <a:cs typeface="+mn-cs"/>
                        </a:rPr>
                        <a:t>!</a:t>
                      </a:r>
                      <a:endParaRPr lang="en-AU" sz="1800" b="1" kern="1200" dirty="0">
                        <a:solidFill>
                          <a:srgbClr val="E65225"/>
                        </a:solidFill>
                        <a:latin typeface="+mj-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644060188"/>
                  </a:ext>
                </a:extLst>
              </a:tr>
              <a:tr h="508382">
                <a:tc>
                  <a:txBody>
                    <a:bodyPr/>
                    <a:lstStyle/>
                    <a:p>
                      <a:r>
                        <a:rPr lang="en-AU" dirty="0"/>
                        <a:t>Create post with accessibility features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249485858"/>
                  </a:ext>
                </a:extLst>
              </a:tr>
              <a:tr h="508382">
                <a:tc>
                  <a:txBody>
                    <a:bodyPr/>
                    <a:lstStyle/>
                    <a:p>
                      <a:r>
                        <a:rPr lang="en-AU" dirty="0"/>
                        <a:t>Read a post with accessibility features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D7D31">
                              <a:lumMod val="50000"/>
                            </a:srgbClr>
                          </a:solidFill>
                          <a:effectLst/>
                          <a:uLnTx/>
                          <a:uFillTx/>
                          <a:latin typeface="Calibri"/>
                          <a:ea typeface="+mn-ea"/>
                          <a:cs typeface="+mn-cs"/>
                        </a:rPr>
                        <a:t>!</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D7D31">
                              <a:lumMod val="50000"/>
                            </a:srgbClr>
                          </a:solidFill>
                          <a:effectLst/>
                          <a:uLnTx/>
                          <a:uFillTx/>
                          <a:latin typeface="Calibri"/>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793736660"/>
                  </a:ext>
                </a:extLst>
              </a:tr>
            </a:tbl>
          </a:graphicData>
        </a:graphic>
      </p:graphicFrame>
    </p:spTree>
    <p:extLst>
      <p:ext uri="{BB962C8B-B14F-4D97-AF65-F5344CB8AC3E}">
        <p14:creationId xmlns:p14="http://schemas.microsoft.com/office/powerpoint/2010/main" val="55452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AC31-A243-4104-A496-B5BDC093A1D5}"/>
              </a:ext>
            </a:extLst>
          </p:cNvPr>
          <p:cNvSpPr>
            <a:spLocks noGrp="1"/>
          </p:cNvSpPr>
          <p:nvPr>
            <p:ph type="ctrTitle"/>
          </p:nvPr>
        </p:nvSpPr>
        <p:spPr/>
        <p:txBody>
          <a:bodyPr/>
          <a:lstStyle/>
          <a:p>
            <a:r>
              <a:rPr lang="en-AU" dirty="0"/>
              <a:t>iOS screen reader results</a:t>
            </a:r>
          </a:p>
        </p:txBody>
      </p:sp>
      <p:sp>
        <p:nvSpPr>
          <p:cNvPr id="3" name="Subtitle 2">
            <a:extLst>
              <a:ext uri="{FF2B5EF4-FFF2-40B4-BE49-F238E27FC236}">
                <a16:creationId xmlns:a16="http://schemas.microsoft.com/office/drawing/2014/main" id="{81191897-E769-467B-839C-64D7C19243AB}"/>
              </a:ext>
            </a:extLst>
          </p:cNvPr>
          <p:cNvSpPr>
            <a:spLocks noGrp="1"/>
          </p:cNvSpPr>
          <p:nvPr>
            <p:ph type="subTitle" idx="1"/>
          </p:nvPr>
        </p:nvSpPr>
        <p:spPr/>
        <p:txBody>
          <a:bodyPr/>
          <a:lstStyle/>
          <a:p>
            <a:endParaRPr lang="en-AU"/>
          </a:p>
        </p:txBody>
      </p:sp>
      <p:sp>
        <p:nvSpPr>
          <p:cNvPr id="4" name="Slide Number Placeholder 3">
            <a:extLst>
              <a:ext uri="{FF2B5EF4-FFF2-40B4-BE49-F238E27FC236}">
                <a16:creationId xmlns:a16="http://schemas.microsoft.com/office/drawing/2014/main" id="{89DFD489-513B-4742-99DC-F85B4493A2AB}"/>
              </a:ext>
            </a:extLst>
          </p:cNvPr>
          <p:cNvSpPr>
            <a:spLocks noGrp="1"/>
          </p:cNvSpPr>
          <p:nvPr>
            <p:ph type="sldNum" sz="quarter" idx="12"/>
          </p:nvPr>
        </p:nvSpPr>
        <p:spPr/>
        <p:txBody>
          <a:bodyPr/>
          <a:lstStyle/>
          <a:p>
            <a:fld id="{8290AE13-9556-428D-B92C-DFFA4DFEF7B1}" type="slidenum">
              <a:rPr lang="en-AU" smtClean="0"/>
              <a:pPr/>
              <a:t>52</a:t>
            </a:fld>
            <a:endParaRPr lang="en-AU" dirty="0"/>
          </a:p>
        </p:txBody>
      </p:sp>
      <p:graphicFrame>
        <p:nvGraphicFramePr>
          <p:cNvPr id="5" name="Table 4" descr="The screen reader user could not register on Instagram or Pinterest. YouTube was not applicable as it required an existing Google account.&#10;All further Instagram testing was impossible as the account was blocked.&#10;The screen reader user found the login process on YouTube difficult.&#10;The screen reader could not create a post on Pinterest and found it extremely difficult in YouTube.&#10;The screen reader user found it difficult to read a post in Twitter and YouTube.">
            <a:extLst>
              <a:ext uri="{FF2B5EF4-FFF2-40B4-BE49-F238E27FC236}">
                <a16:creationId xmlns:a16="http://schemas.microsoft.com/office/drawing/2014/main" id="{E064E185-E3B6-4EA2-BF1A-5DD5B20438B3}"/>
              </a:ext>
            </a:extLst>
          </p:cNvPr>
          <p:cNvGraphicFramePr>
            <a:graphicFrameLocks noGrp="1"/>
          </p:cNvGraphicFramePr>
          <p:nvPr>
            <p:extLst>
              <p:ext uri="{D42A27DB-BD31-4B8C-83A1-F6EECF244321}">
                <p14:modId xmlns:p14="http://schemas.microsoft.com/office/powerpoint/2010/main" val="3921790004"/>
              </p:ext>
            </p:extLst>
          </p:nvPr>
        </p:nvGraphicFramePr>
        <p:xfrm>
          <a:off x="381000" y="1352551"/>
          <a:ext cx="11320820" cy="3902586"/>
        </p:xfrm>
        <a:graphic>
          <a:graphicData uri="http://schemas.openxmlformats.org/drawingml/2006/table">
            <a:tbl>
              <a:tblPr firstRow="1" bandRow="1">
                <a:tableStyleId>{5C22544A-7EE6-4342-B048-85BDC9FD1C3A}</a:tableStyleId>
              </a:tblPr>
              <a:tblGrid>
                <a:gridCol w="1617260">
                  <a:extLst>
                    <a:ext uri="{9D8B030D-6E8A-4147-A177-3AD203B41FA5}">
                      <a16:colId xmlns:a16="http://schemas.microsoft.com/office/drawing/2014/main" val="197468029"/>
                    </a:ext>
                  </a:extLst>
                </a:gridCol>
                <a:gridCol w="1617260">
                  <a:extLst>
                    <a:ext uri="{9D8B030D-6E8A-4147-A177-3AD203B41FA5}">
                      <a16:colId xmlns:a16="http://schemas.microsoft.com/office/drawing/2014/main" val="317290106"/>
                    </a:ext>
                  </a:extLst>
                </a:gridCol>
                <a:gridCol w="1617260">
                  <a:extLst>
                    <a:ext uri="{9D8B030D-6E8A-4147-A177-3AD203B41FA5}">
                      <a16:colId xmlns:a16="http://schemas.microsoft.com/office/drawing/2014/main" val="3410479041"/>
                    </a:ext>
                  </a:extLst>
                </a:gridCol>
                <a:gridCol w="1617260">
                  <a:extLst>
                    <a:ext uri="{9D8B030D-6E8A-4147-A177-3AD203B41FA5}">
                      <a16:colId xmlns:a16="http://schemas.microsoft.com/office/drawing/2014/main" val="2589212641"/>
                    </a:ext>
                  </a:extLst>
                </a:gridCol>
                <a:gridCol w="1617260">
                  <a:extLst>
                    <a:ext uri="{9D8B030D-6E8A-4147-A177-3AD203B41FA5}">
                      <a16:colId xmlns:a16="http://schemas.microsoft.com/office/drawing/2014/main" val="1551035263"/>
                    </a:ext>
                  </a:extLst>
                </a:gridCol>
                <a:gridCol w="1617260">
                  <a:extLst>
                    <a:ext uri="{9D8B030D-6E8A-4147-A177-3AD203B41FA5}">
                      <a16:colId xmlns:a16="http://schemas.microsoft.com/office/drawing/2014/main" val="861196093"/>
                    </a:ext>
                  </a:extLst>
                </a:gridCol>
                <a:gridCol w="1617260">
                  <a:extLst>
                    <a:ext uri="{9D8B030D-6E8A-4147-A177-3AD203B41FA5}">
                      <a16:colId xmlns:a16="http://schemas.microsoft.com/office/drawing/2014/main" val="1901467668"/>
                    </a:ext>
                  </a:extLst>
                </a:gridCol>
              </a:tblGrid>
              <a:tr h="508382">
                <a:tc>
                  <a:txBody>
                    <a:bodyPr/>
                    <a:lstStyle/>
                    <a:p>
                      <a:endParaRPr lang="en-AU" dirty="0"/>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Facebook</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Instagram</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LinkedIn</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Pinterest</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Twitter</a:t>
                      </a:r>
                    </a:p>
                  </a:txBody>
                  <a:tcPr anchor="ctr">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AU" dirty="0"/>
                        <a:t>YouTube</a:t>
                      </a:r>
                    </a:p>
                  </a:txBody>
                  <a:tcPr anchor="ctr">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35249809"/>
                  </a:ext>
                </a:extLst>
              </a:tr>
              <a:tr h="508382">
                <a:tc>
                  <a:txBody>
                    <a:bodyPr/>
                    <a:lstStyle/>
                    <a:p>
                      <a:r>
                        <a:rPr lang="en-AU" dirty="0"/>
                        <a:t>Register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chemeClr val="accent2">
                              <a:lumMod val="50000"/>
                            </a:schemeClr>
                          </a:solidFill>
                          <a:effectLst/>
                          <a:uLnTx/>
                          <a:uFillTx/>
                          <a:latin typeface="+mn-lt"/>
                          <a:ea typeface="+mn-ea"/>
                          <a:cs typeface="+mn-cs"/>
                        </a:rPr>
                        <a:t>!</a:t>
                      </a:r>
                      <a:endParaRPr lang="en-AU" sz="1800" kern="1200" dirty="0">
                        <a:solidFill>
                          <a:schemeClr val="accent2">
                            <a:lumMod val="50000"/>
                          </a:schemeClr>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mj-lt"/>
                          <a:ea typeface="+mn-ea"/>
                          <a:cs typeface="+mn-cs"/>
                        </a:rPr>
                        <a:t>NA</a:t>
                      </a:r>
                      <a:endParaRPr lang="en-AU" sz="1800" kern="1200" dirty="0">
                        <a:solidFill>
                          <a:schemeClr val="tx1"/>
                        </a:solidFill>
                        <a:latin typeface="+mj-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315527585"/>
                  </a:ext>
                </a:extLst>
              </a:tr>
              <a:tr h="508382">
                <a:tc>
                  <a:txBody>
                    <a:bodyPr/>
                    <a:lstStyle/>
                    <a:p>
                      <a:r>
                        <a:rPr lang="en-AU" dirty="0"/>
                        <a:t>Login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chemeClr val="accent2">
                              <a:lumMod val="50000"/>
                            </a:schemeClr>
                          </a:solidFill>
                          <a:effectLst/>
                          <a:uLnTx/>
                          <a:uFillTx/>
                          <a:latin typeface="+mn-lt"/>
                          <a:ea typeface="+mn-ea"/>
                          <a:cs typeface="+mn-cs"/>
                        </a:rPr>
                        <a:t>!</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644060188"/>
                  </a:ext>
                </a:extLst>
              </a:tr>
              <a:tr h="508382">
                <a:tc>
                  <a:txBody>
                    <a:bodyPr/>
                    <a:lstStyle/>
                    <a:p>
                      <a:r>
                        <a:rPr lang="en-AU" dirty="0"/>
                        <a:t>Create post with accessibility features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chemeClr val="accent2">
                              <a:lumMod val="50000"/>
                            </a:schemeClr>
                          </a:solidFill>
                          <a:effectLst/>
                          <a:uLnTx/>
                          <a:uFillTx/>
                          <a:latin typeface="+mn-lt"/>
                          <a:ea typeface="+mn-ea"/>
                          <a:cs typeface="+mn-cs"/>
                        </a:rPr>
                        <a:t>!</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kern="1200" dirty="0">
                          <a:solidFill>
                            <a:srgbClr val="C00000"/>
                          </a:solidFill>
                          <a:latin typeface="Wingdings" panose="05000000000000000000" pitchFamily="2" charset="2"/>
                          <a:ea typeface="+mn-ea"/>
                          <a:cs typeface="+mn-cs"/>
                        </a:rPr>
                        <a:t>û</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chemeClr val="accent2">
                              <a:lumMod val="50000"/>
                            </a:schemeClr>
                          </a:solidFill>
                          <a:effectLst/>
                          <a:uLnTx/>
                          <a:uFillTx/>
                          <a:latin typeface="+mn-lt"/>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249485858"/>
                  </a:ext>
                </a:extLst>
              </a:tr>
              <a:tr h="508382">
                <a:tc>
                  <a:txBody>
                    <a:bodyPr/>
                    <a:lstStyle/>
                    <a:p>
                      <a:r>
                        <a:rPr lang="en-AU" dirty="0"/>
                        <a:t>Read a post with accessibility features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sz="1800" kern="1200" dirty="0">
                        <a:solidFill>
                          <a:srgbClr val="FF0000"/>
                        </a:solidFill>
                        <a:latin typeface="Wingdings" panose="05000000000000000000" pitchFamily="2" charset="2"/>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70AD47">
                              <a:lumMod val="75000"/>
                            </a:srgbClr>
                          </a:solidFill>
                          <a:effectLst/>
                          <a:uLnTx/>
                          <a:uFillTx/>
                          <a:latin typeface="Wingdings" panose="05000000000000000000" pitchFamily="2" charset="2"/>
                          <a:ea typeface="+mn-ea"/>
                          <a:cs typeface="+mn-cs"/>
                        </a:rPr>
                        <a:t>ü</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chemeClr val="accent2">
                              <a:lumMod val="50000"/>
                            </a:schemeClr>
                          </a:solidFill>
                          <a:effectLst/>
                          <a:uLnTx/>
                          <a:uFillTx/>
                          <a:latin typeface="+mn-lt"/>
                          <a:ea typeface="+mn-ea"/>
                          <a:cs typeface="+mn-cs"/>
                        </a:rPr>
                        <a:t>!</a:t>
                      </a:r>
                      <a:endParaRPr lang="en-A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793736660"/>
                  </a:ext>
                </a:extLst>
              </a:tr>
            </a:tbl>
          </a:graphicData>
        </a:graphic>
      </p:graphicFrame>
    </p:spTree>
    <p:extLst>
      <p:ext uri="{BB962C8B-B14F-4D97-AF65-F5344CB8AC3E}">
        <p14:creationId xmlns:p14="http://schemas.microsoft.com/office/powerpoint/2010/main" val="2051873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Five steps to making social media accessible</a:t>
            </a:r>
          </a:p>
        </p:txBody>
      </p:sp>
    </p:spTree>
    <p:extLst>
      <p:ext uri="{BB962C8B-B14F-4D97-AF65-F5344CB8AC3E}">
        <p14:creationId xmlns:p14="http://schemas.microsoft.com/office/powerpoint/2010/main" val="923576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One: Contact details</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Make your contact information available on your social media account page</a:t>
            </a:r>
          </a:p>
          <a:p>
            <a:pPr marL="571500" indent="-571500">
              <a:buFont typeface="Arial" panose="020B0604020202020204" pitchFamily="34" charset="0"/>
              <a:buChar char="•"/>
            </a:pPr>
            <a:r>
              <a:rPr lang="en-AU" dirty="0">
                <a:solidFill>
                  <a:schemeClr val="tx1"/>
                </a:solidFill>
              </a:rPr>
              <a:t>List a primary phone number and email address where a user can reach your agency with questions, or provide a link to your agency website that lists the appropriate contact information</a:t>
            </a:r>
          </a:p>
        </p:txBody>
      </p:sp>
    </p:spTree>
    <p:extLst>
      <p:ext uri="{BB962C8B-B14F-4D97-AF65-F5344CB8AC3E}">
        <p14:creationId xmlns:p14="http://schemas.microsoft.com/office/powerpoint/2010/main" val="435809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Two: Repeat content</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Make your social media content available through your web site </a:t>
            </a:r>
          </a:p>
          <a:p>
            <a:pPr marL="571500" indent="-571500">
              <a:buFont typeface="Arial" panose="020B0604020202020204" pitchFamily="34" charset="0"/>
              <a:buChar char="•"/>
            </a:pPr>
            <a:r>
              <a:rPr lang="en-AU" dirty="0">
                <a:solidFill>
                  <a:schemeClr val="tx1"/>
                </a:solidFill>
              </a:rPr>
              <a:t>Provide options for daily digests</a:t>
            </a:r>
          </a:p>
          <a:p>
            <a:pPr marL="571500" indent="-571500">
              <a:buFont typeface="Arial" panose="020B0604020202020204" pitchFamily="34" charset="0"/>
              <a:buChar char="•"/>
            </a:pPr>
            <a:r>
              <a:rPr lang="en-AU" dirty="0">
                <a:solidFill>
                  <a:schemeClr val="tx1"/>
                </a:solidFill>
              </a:rPr>
              <a:t>Provide easy points of entry for more information</a:t>
            </a:r>
          </a:p>
          <a:p>
            <a:pPr marL="571500" indent="-571500">
              <a:buFont typeface="Arial" panose="020B0604020202020204" pitchFamily="34" charset="0"/>
              <a:buChar char="•"/>
            </a:pPr>
            <a:r>
              <a:rPr lang="en-AU" dirty="0">
                <a:solidFill>
                  <a:schemeClr val="tx1"/>
                </a:solidFill>
              </a:rPr>
              <a:t>Post your social media to multiple outlets</a:t>
            </a:r>
          </a:p>
        </p:txBody>
      </p:sp>
    </p:spTree>
    <p:extLst>
      <p:ext uri="{BB962C8B-B14F-4D97-AF65-F5344CB8AC3E}">
        <p14:creationId xmlns:p14="http://schemas.microsoft.com/office/powerpoint/2010/main" val="1001504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Three: Provide alternative apps</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Provide contact details to social media support /accessibility teams within your organisation</a:t>
            </a:r>
          </a:p>
          <a:p>
            <a:pPr marL="571500" indent="-571500">
              <a:buFont typeface="Arial" panose="020B0604020202020204" pitchFamily="34" charset="0"/>
              <a:buChar char="•"/>
            </a:pPr>
            <a:r>
              <a:rPr lang="en-AU" dirty="0">
                <a:solidFill>
                  <a:schemeClr val="tx1"/>
                </a:solidFill>
              </a:rPr>
              <a:t>Provide links to the social media accessibility tips and support</a:t>
            </a:r>
          </a:p>
          <a:p>
            <a:pPr marL="571500" indent="-571500">
              <a:buFont typeface="Arial" panose="020B0604020202020204" pitchFamily="34" charset="0"/>
              <a:buChar char="•"/>
            </a:pPr>
            <a:r>
              <a:rPr lang="en-AU" dirty="0">
                <a:solidFill>
                  <a:schemeClr val="tx1"/>
                </a:solidFill>
              </a:rPr>
              <a:t>Provide links to alternative apps and web sites that create an accessible interface for social media</a:t>
            </a:r>
          </a:p>
        </p:txBody>
      </p:sp>
    </p:spTree>
    <p:extLst>
      <p:ext uri="{BB962C8B-B14F-4D97-AF65-F5344CB8AC3E}">
        <p14:creationId xmlns:p14="http://schemas.microsoft.com/office/powerpoint/2010/main" val="2854579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Four: Clear and simple language</a:t>
            </a:r>
          </a:p>
        </p:txBody>
      </p:sp>
      <p:sp>
        <p:nvSpPr>
          <p:cNvPr id="3" name="Subtitle 2"/>
          <p:cNvSpPr>
            <a:spLocks noGrp="1"/>
          </p:cNvSpPr>
          <p:nvPr>
            <p:ph type="subTitle" idx="1"/>
          </p:nvPr>
        </p:nvSpPr>
        <p:spPr>
          <a:xfrm>
            <a:off x="381000" y="1363662"/>
            <a:ext cx="11468100" cy="4398311"/>
          </a:xfrm>
        </p:spPr>
        <p:txBody>
          <a:bodyPr/>
          <a:lstStyle/>
          <a:p>
            <a:pPr marL="571500" indent="-571500">
              <a:buFont typeface="Arial" panose="020B0604020202020204" pitchFamily="34" charset="0"/>
              <a:buChar char="•"/>
            </a:pPr>
            <a:r>
              <a:rPr lang="en-AU" dirty="0">
                <a:solidFill>
                  <a:schemeClr val="tx1"/>
                </a:solidFill>
              </a:rPr>
              <a:t>Use camel case, for example:#</a:t>
            </a:r>
            <a:r>
              <a:rPr lang="en-AU" dirty="0" err="1">
                <a:solidFill>
                  <a:schemeClr val="tx1"/>
                </a:solidFill>
              </a:rPr>
              <a:t>CodeMotionRome</a:t>
            </a:r>
            <a:endParaRPr lang="en-AU">
              <a:solidFill>
                <a:schemeClr val="tx1"/>
              </a:solidFill>
            </a:endParaRPr>
          </a:p>
          <a:p>
            <a:pPr marL="571500" indent="-571500">
              <a:buFont typeface="Arial" panose="020B0604020202020204" pitchFamily="34" charset="0"/>
              <a:buChar char="•"/>
            </a:pPr>
            <a:r>
              <a:rPr lang="en-AU">
                <a:solidFill>
                  <a:schemeClr val="tx1"/>
                </a:solidFill>
              </a:rPr>
              <a:t>Avoid </a:t>
            </a:r>
            <a:r>
              <a:rPr lang="en-AU" dirty="0">
                <a:solidFill>
                  <a:schemeClr val="tx1"/>
                </a:solidFill>
              </a:rPr>
              <a:t>abbreviations</a:t>
            </a:r>
          </a:p>
          <a:p>
            <a:pPr marL="571500" indent="-571500">
              <a:buFont typeface="Arial" panose="020B0604020202020204" pitchFamily="34" charset="0"/>
              <a:buChar char="•"/>
            </a:pPr>
            <a:r>
              <a:rPr lang="en-AU" dirty="0">
                <a:solidFill>
                  <a:schemeClr val="tx1"/>
                </a:solidFill>
              </a:rPr>
              <a:t>Limit hashtags and add them only to the end</a:t>
            </a:r>
          </a:p>
          <a:p>
            <a:pPr marL="571500" indent="-571500">
              <a:buFont typeface="Arial" panose="020B0604020202020204" pitchFamily="34" charset="0"/>
              <a:buChar char="•"/>
            </a:pPr>
            <a:r>
              <a:rPr lang="en-AU" dirty="0">
                <a:solidFill>
                  <a:schemeClr val="tx1"/>
                </a:solidFill>
              </a:rPr>
              <a:t>Avoid miss-spellings</a:t>
            </a:r>
          </a:p>
          <a:p>
            <a:pPr marL="571500" indent="-571500">
              <a:buFont typeface="Arial" panose="020B0604020202020204" pitchFamily="34" charset="0"/>
              <a:buChar char="•"/>
            </a:pPr>
            <a:r>
              <a:rPr lang="en-AU" dirty="0">
                <a:solidFill>
                  <a:schemeClr val="tx1"/>
                </a:solidFill>
              </a:rPr>
              <a:t>Where linking to others’ content on YouTube, warn users of auto-play, lack of transcripts, captions or audio descriptions</a:t>
            </a:r>
          </a:p>
          <a:p>
            <a:pPr marL="571500" indent="-571500">
              <a:buFont typeface="Arial" panose="020B0604020202020204" pitchFamily="34" charset="0"/>
              <a:buChar char="•"/>
            </a:pPr>
            <a:endParaRPr lang="en-AU" dirty="0">
              <a:solidFill>
                <a:schemeClr val="tx1"/>
              </a:solidFill>
            </a:endParaRPr>
          </a:p>
        </p:txBody>
      </p:sp>
    </p:spTree>
    <p:extLst>
      <p:ext uri="{BB962C8B-B14F-4D97-AF65-F5344CB8AC3E}">
        <p14:creationId xmlns:p14="http://schemas.microsoft.com/office/powerpoint/2010/main" val="950590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Five: Test</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Consider testing your social media with users with disabilities</a:t>
            </a:r>
          </a:p>
          <a:p>
            <a:pPr marL="571500" indent="-571500">
              <a:buFont typeface="Arial" panose="020B0604020202020204" pitchFamily="34" charset="0"/>
              <a:buChar char="•"/>
            </a:pPr>
            <a:r>
              <a:rPr lang="en-AU" dirty="0">
                <a:solidFill>
                  <a:schemeClr val="tx1"/>
                </a:solidFill>
              </a:rPr>
              <a:t>Consider testing your social media against WCAG2</a:t>
            </a:r>
          </a:p>
          <a:p>
            <a:pPr marL="571500" indent="-571500">
              <a:buFont typeface="Arial" panose="020B0604020202020204" pitchFamily="34" charset="0"/>
              <a:buChar char="•"/>
            </a:pPr>
            <a:endParaRPr lang="en-AU" dirty="0">
              <a:solidFill>
                <a:schemeClr val="tx1"/>
              </a:solidFill>
            </a:endParaRPr>
          </a:p>
          <a:p>
            <a:pPr algn="r"/>
            <a:r>
              <a:rPr lang="en-AU" i="1" dirty="0">
                <a:solidFill>
                  <a:schemeClr val="tx1"/>
                </a:solidFill>
              </a:rPr>
              <a:t>Adapted from digital.gov</a:t>
            </a:r>
          </a:p>
        </p:txBody>
      </p:sp>
    </p:spTree>
    <p:extLst>
      <p:ext uri="{BB962C8B-B14F-4D97-AF65-F5344CB8AC3E}">
        <p14:creationId xmlns:p14="http://schemas.microsoft.com/office/powerpoint/2010/main" val="2342254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AU" sz="7200" dirty="0"/>
              <a:t>Questions?</a:t>
            </a:r>
            <a:br>
              <a:rPr lang="en-AU" sz="7200" dirty="0"/>
            </a:br>
            <a:r>
              <a:rPr lang="en-AU" dirty="0"/>
              <a:t>Pz.tt/some19-ahg</a:t>
            </a:r>
            <a:endParaRPr lang="en-AU" sz="7200" dirty="0"/>
          </a:p>
        </p:txBody>
      </p:sp>
    </p:spTree>
    <p:extLst>
      <p:ext uri="{BB962C8B-B14F-4D97-AF65-F5344CB8AC3E}">
        <p14:creationId xmlns:p14="http://schemas.microsoft.com/office/powerpoint/2010/main" val="2995011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A55B8D-386B-4C86-8503-A8BDE07DA9FD}"/>
              </a:ext>
            </a:extLst>
          </p:cNvPr>
          <p:cNvSpPr>
            <a:spLocks noGrp="1"/>
          </p:cNvSpPr>
          <p:nvPr>
            <p:ph type="ctrTitle"/>
          </p:nvPr>
        </p:nvSpPr>
        <p:spPr>
          <a:xfrm>
            <a:off x="527538" y="4756638"/>
            <a:ext cx="11139854" cy="930447"/>
          </a:xfrm>
        </p:spPr>
        <p:txBody>
          <a:bodyPr>
            <a:normAutofit/>
          </a:bodyPr>
          <a:lstStyle/>
          <a:p>
            <a:pPr algn="ctr"/>
            <a:r>
              <a:rPr lang="en-AU" sz="5000" dirty="0">
                <a:solidFill>
                  <a:srgbClr val="FFFFFF"/>
                </a:solidFill>
              </a:rPr>
              <a:t>Social media explained</a:t>
            </a:r>
          </a:p>
        </p:txBody>
      </p:sp>
      <p:sp>
        <p:nvSpPr>
          <p:cNvPr id="3" name="Subtitle 2">
            <a:extLst>
              <a:ext uri="{FF2B5EF4-FFF2-40B4-BE49-F238E27FC236}">
                <a16:creationId xmlns:a16="http://schemas.microsoft.com/office/drawing/2014/main" id="{02190161-607B-49D0-A8B0-A30CDE30D20D}"/>
              </a:ext>
            </a:extLst>
          </p:cNvPr>
          <p:cNvSpPr>
            <a:spLocks noGrp="1"/>
          </p:cNvSpPr>
          <p:nvPr>
            <p:ph type="subTitle" idx="1"/>
          </p:nvPr>
        </p:nvSpPr>
        <p:spPr>
          <a:xfrm>
            <a:off x="1524000" y="5815698"/>
            <a:ext cx="9144000" cy="420001"/>
          </a:xfrm>
        </p:spPr>
        <p:txBody>
          <a:bodyPr>
            <a:normAutofit/>
          </a:bodyPr>
          <a:lstStyle/>
          <a:p>
            <a:endParaRPr lang="en-AU" sz="2000">
              <a:solidFill>
                <a:srgbClr val="E7E6E6"/>
              </a:solidFill>
            </a:endParaRPr>
          </a:p>
        </p:txBody>
      </p:sp>
      <p:pic>
        <p:nvPicPr>
          <p:cNvPr id="10" name="Picture 9" descr="Social media explained&#10;Twitter - I'm earing a hash donut&#10;Facebook - I like donuts&#10;Foursquare - this is where I eat donuts&#10;Instagram - Here is a photo of my donut&#10;Youtube - here I am eating a donut&#10;LinkedIn - my skills include donut eating&#10;Pinterest - here's a donut recipe&#10;Spotify - now listening to &quot;donuts&quot;&#10;g+ - I'm a google employee who eats donuts">
            <a:extLst>
              <a:ext uri="{FF2B5EF4-FFF2-40B4-BE49-F238E27FC236}">
                <a16:creationId xmlns:a16="http://schemas.microsoft.com/office/drawing/2014/main" id="{3EBB3E18-9DF3-4906-B728-ED232C785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995" y="307731"/>
            <a:ext cx="7106910" cy="399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77E0B44-C66A-4723-AC06-6446D1CE968B}"/>
              </a:ext>
            </a:extLst>
          </p:cNvPr>
          <p:cNvSpPr>
            <a:spLocks noGrp="1"/>
          </p:cNvSpPr>
          <p:nvPr>
            <p:ph type="sldNum" sz="quarter" idx="12"/>
          </p:nvPr>
        </p:nvSpPr>
        <p:spPr>
          <a:xfrm>
            <a:off x="8610600" y="6522430"/>
            <a:ext cx="2743200" cy="347472"/>
          </a:xfrm>
        </p:spPr>
        <p:txBody>
          <a:bodyPr>
            <a:normAutofit/>
          </a:bodyPr>
          <a:lstStyle/>
          <a:p>
            <a:pPr algn="r">
              <a:spcAft>
                <a:spcPts val="600"/>
              </a:spcAft>
            </a:pPr>
            <a:fld id="{8290AE13-9556-428D-B92C-DFFA4DFEF7B1}" type="slidenum">
              <a:rPr lang="en-AU" sz="1200">
                <a:solidFill>
                  <a:srgbClr val="898989"/>
                </a:solidFill>
              </a:rPr>
              <a:pPr algn="r">
                <a:spcAft>
                  <a:spcPts val="600"/>
                </a:spcAft>
              </a:pPr>
              <a:t>6</a:t>
            </a:fld>
            <a:endParaRPr lang="en-AU" sz="1200">
              <a:solidFill>
                <a:srgbClr val="898989"/>
              </a:solidFill>
            </a:endParaRPr>
          </a:p>
        </p:txBody>
      </p:sp>
    </p:spTree>
    <p:extLst>
      <p:ext uri="{BB962C8B-B14F-4D97-AF65-F5344CB8AC3E}">
        <p14:creationId xmlns:p14="http://schemas.microsoft.com/office/powerpoint/2010/main" val="3340994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A730A-7732-46C1-8431-D92142ECBFD1}"/>
              </a:ext>
            </a:extLst>
          </p:cNvPr>
          <p:cNvSpPr>
            <a:spLocks noGrp="1"/>
          </p:cNvSpPr>
          <p:nvPr>
            <p:ph type="ctrTitle"/>
          </p:nvPr>
        </p:nvSpPr>
        <p:spPr>
          <a:xfrm>
            <a:off x="7760837" y="914400"/>
            <a:ext cx="3657600" cy="2887579"/>
          </a:xfrm>
        </p:spPr>
        <p:txBody>
          <a:bodyPr>
            <a:normAutofit/>
          </a:bodyPr>
          <a:lstStyle/>
          <a:p>
            <a:r>
              <a:rPr lang="en-AU" sz="4800">
                <a:solidFill>
                  <a:srgbClr val="FFFFFF"/>
                </a:solidFill>
              </a:rPr>
              <a:t>Social media according to a donut store</a:t>
            </a:r>
          </a:p>
        </p:txBody>
      </p:sp>
      <p:sp>
        <p:nvSpPr>
          <p:cNvPr id="3" name="Subtitle 2">
            <a:extLst>
              <a:ext uri="{FF2B5EF4-FFF2-40B4-BE49-F238E27FC236}">
                <a16:creationId xmlns:a16="http://schemas.microsoft.com/office/drawing/2014/main" id="{4920B1D9-C0B1-4328-BD36-13DCE126139B}"/>
              </a:ext>
            </a:extLst>
          </p:cNvPr>
          <p:cNvSpPr>
            <a:spLocks noGrp="1"/>
          </p:cNvSpPr>
          <p:nvPr>
            <p:ph type="subTitle" idx="1"/>
          </p:nvPr>
        </p:nvSpPr>
        <p:spPr>
          <a:xfrm>
            <a:off x="7760837" y="4170501"/>
            <a:ext cx="3657600" cy="1525597"/>
          </a:xfrm>
        </p:spPr>
        <p:txBody>
          <a:bodyPr>
            <a:normAutofit/>
          </a:bodyPr>
          <a:lstStyle/>
          <a:p>
            <a:endParaRPr lang="en-AU" sz="2000">
              <a:solidFill>
                <a:srgbClr val="FFFFFF"/>
              </a:solidFill>
            </a:endParaRPr>
          </a:p>
        </p:txBody>
      </p:sp>
      <p:pic>
        <p:nvPicPr>
          <p:cNvPr id="10" name="Picture 9" descr="Tumblr was missing.&#10;This is the explanation for Tumblr - here's a picture of a donut, reblogged with a gif that somehow pertains to Supernatural. Image of Dean Winchester eating a donut">
            <a:extLst>
              <a:ext uri="{FF2B5EF4-FFF2-40B4-BE49-F238E27FC236}">
                <a16:creationId xmlns:a16="http://schemas.microsoft.com/office/drawing/2014/main" id="{66797E27-D878-4627-982E-3F78E583A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10" y="492573"/>
            <a:ext cx="6272848" cy="5880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90A48E5-CC14-47B8-A133-BEB05D7958F0}"/>
              </a:ext>
            </a:extLst>
          </p:cNvPr>
          <p:cNvSpPr>
            <a:spLocks noGrp="1"/>
          </p:cNvSpPr>
          <p:nvPr>
            <p:ph type="sldNum" sz="quarter" idx="12"/>
          </p:nvPr>
        </p:nvSpPr>
        <p:spPr>
          <a:xfrm>
            <a:off x="5632382" y="6356350"/>
            <a:ext cx="1362777" cy="365125"/>
          </a:xfrm>
        </p:spPr>
        <p:txBody>
          <a:bodyPr>
            <a:normAutofit/>
          </a:bodyPr>
          <a:lstStyle/>
          <a:p>
            <a:pPr>
              <a:lnSpc>
                <a:spcPct val="90000"/>
              </a:lnSpc>
              <a:spcAft>
                <a:spcPts val="600"/>
              </a:spcAft>
            </a:pPr>
            <a:fld id="{8290AE13-9556-428D-B92C-DFFA4DFEF7B1}" type="slidenum">
              <a:rPr lang="en-AU">
                <a:solidFill>
                  <a:srgbClr val="595959"/>
                </a:solidFill>
              </a:rPr>
              <a:pPr>
                <a:lnSpc>
                  <a:spcPct val="90000"/>
                </a:lnSpc>
                <a:spcAft>
                  <a:spcPts val="600"/>
                </a:spcAft>
              </a:pPr>
              <a:t>7</a:t>
            </a:fld>
            <a:endParaRPr lang="en-AU">
              <a:solidFill>
                <a:srgbClr val="595959"/>
              </a:solidFill>
            </a:endParaRPr>
          </a:p>
        </p:txBody>
      </p:sp>
    </p:spTree>
    <p:extLst>
      <p:ext uri="{BB962C8B-B14F-4D97-AF65-F5344CB8AC3E}">
        <p14:creationId xmlns:p14="http://schemas.microsoft.com/office/powerpoint/2010/main" val="285765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is social media so important for people with disabilities?</a:t>
            </a:r>
          </a:p>
        </p:txBody>
      </p:sp>
    </p:spTree>
    <p:extLst>
      <p:ext uri="{BB962C8B-B14F-4D97-AF65-F5344CB8AC3E}">
        <p14:creationId xmlns:p14="http://schemas.microsoft.com/office/powerpoint/2010/main" val="141835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6B88-861F-4056-976B-699341BE9F27}"/>
              </a:ext>
            </a:extLst>
          </p:cNvPr>
          <p:cNvSpPr>
            <a:spLocks noGrp="1"/>
          </p:cNvSpPr>
          <p:nvPr>
            <p:ph type="ctrTitle"/>
          </p:nvPr>
        </p:nvSpPr>
        <p:spPr/>
        <p:txBody>
          <a:bodyPr/>
          <a:lstStyle/>
          <a:p>
            <a:r>
              <a:rPr lang="en-AU" dirty="0"/>
              <a:t>Some social media statistics</a:t>
            </a:r>
          </a:p>
        </p:txBody>
      </p:sp>
      <p:sp>
        <p:nvSpPr>
          <p:cNvPr id="3" name="Subtitle 2">
            <a:extLst>
              <a:ext uri="{FF2B5EF4-FFF2-40B4-BE49-F238E27FC236}">
                <a16:creationId xmlns:a16="http://schemas.microsoft.com/office/drawing/2014/main" id="{F3B06FE3-0ACB-45D7-9B60-C52D4A2FF3D7}"/>
              </a:ext>
            </a:extLst>
          </p:cNvPr>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3.397 billion active social media users</a:t>
            </a:r>
          </a:p>
          <a:p>
            <a:pPr marL="571500" indent="-571500">
              <a:buFont typeface="Arial" panose="020B0604020202020204" pitchFamily="34" charset="0"/>
              <a:buChar char="•"/>
            </a:pPr>
            <a:r>
              <a:rPr lang="en-AU" dirty="0">
                <a:solidFill>
                  <a:schemeClr val="tx1"/>
                </a:solidFill>
              </a:rPr>
              <a:t>On average people have 5.54 social media accounts</a:t>
            </a:r>
          </a:p>
          <a:p>
            <a:pPr marL="571500" indent="-571500">
              <a:buFont typeface="Arial" panose="020B0604020202020204" pitchFamily="34" charset="0"/>
              <a:buChar char="•"/>
            </a:pPr>
            <a:r>
              <a:rPr lang="en-AU" dirty="0">
                <a:solidFill>
                  <a:schemeClr val="tx1"/>
                </a:solidFill>
              </a:rPr>
              <a:t>Average time spent on social media is 116 minutes per day</a:t>
            </a:r>
          </a:p>
          <a:p>
            <a:pPr marL="571500" indent="-571500">
              <a:buFont typeface="Arial" panose="020B0604020202020204" pitchFamily="34" charset="0"/>
              <a:buChar char="•"/>
            </a:pPr>
            <a:r>
              <a:rPr lang="en-AU" dirty="0">
                <a:solidFill>
                  <a:schemeClr val="tx1"/>
                </a:solidFill>
              </a:rPr>
              <a:t>91% of retail brands use two or more social media channels</a:t>
            </a:r>
          </a:p>
          <a:p>
            <a:pPr marL="571500" indent="-571500">
              <a:buFont typeface="Arial" panose="020B0604020202020204" pitchFamily="34" charset="0"/>
              <a:buChar char="•"/>
            </a:pPr>
            <a:r>
              <a:rPr lang="en-AU" dirty="0">
                <a:solidFill>
                  <a:schemeClr val="tx1"/>
                </a:solidFill>
              </a:rPr>
              <a:t>81% of all small / medium businesses use </a:t>
            </a:r>
            <a:r>
              <a:rPr lang="en-AU" dirty="0" err="1">
                <a:solidFill>
                  <a:schemeClr val="tx1"/>
                </a:solidFill>
              </a:rPr>
              <a:t>SoMe</a:t>
            </a:r>
            <a:endParaRPr lang="en-AU" dirty="0">
              <a:solidFill>
                <a:schemeClr val="tx1"/>
              </a:solidFill>
            </a:endParaRPr>
          </a:p>
          <a:p>
            <a:pPr algn="r"/>
            <a:r>
              <a:rPr lang="en-AU" sz="3200" dirty="0">
                <a:solidFill>
                  <a:schemeClr val="tx1"/>
                </a:solidFill>
              </a:rPr>
              <a:t>Pew Research</a:t>
            </a:r>
          </a:p>
        </p:txBody>
      </p:sp>
      <p:sp>
        <p:nvSpPr>
          <p:cNvPr id="4" name="Slide Number Placeholder 3">
            <a:extLst>
              <a:ext uri="{FF2B5EF4-FFF2-40B4-BE49-F238E27FC236}">
                <a16:creationId xmlns:a16="http://schemas.microsoft.com/office/drawing/2014/main" id="{62F8C503-D5F7-4508-98A5-96A080861B26}"/>
              </a:ext>
            </a:extLst>
          </p:cNvPr>
          <p:cNvSpPr>
            <a:spLocks noGrp="1"/>
          </p:cNvSpPr>
          <p:nvPr>
            <p:ph type="sldNum" sz="quarter" idx="12"/>
          </p:nvPr>
        </p:nvSpPr>
        <p:spPr/>
        <p:txBody>
          <a:bodyPr/>
          <a:lstStyle/>
          <a:p>
            <a:fld id="{8290AE13-9556-428D-B92C-DFFA4DFEF7B1}" type="slidenum">
              <a:rPr lang="en-AU" smtClean="0"/>
              <a:pPr/>
              <a:t>9</a:t>
            </a:fld>
            <a:endParaRPr lang="en-AU" dirty="0"/>
          </a:p>
        </p:txBody>
      </p:sp>
    </p:spTree>
    <p:extLst>
      <p:ext uri="{BB962C8B-B14F-4D97-AF65-F5344CB8AC3E}">
        <p14:creationId xmlns:p14="http://schemas.microsoft.com/office/powerpoint/2010/main" val="63144980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Custom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eaLnBrk="1" fontAlgn="base" hangingPunct="1">
          <a:spcBef>
            <a:spcPct val="0"/>
          </a:spcBef>
          <a:spcAft>
            <a:spcPct val="0"/>
          </a:spcAft>
          <a:defRPr sz="2000" dirty="0" smtClean="0">
            <a:solidFill>
              <a:prstClr val="white"/>
            </a:solidFill>
          </a:defRPr>
        </a:defPPr>
      </a:lstStyle>
    </a:txDef>
  </a:objectDefaults>
  <a:extraClrScheme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1741</Words>
  <Application>Microsoft Office PowerPoint</Application>
  <PresentationFormat>Widescreen</PresentationFormat>
  <Paragraphs>599</Paragraphs>
  <Slides>59</Slides>
  <Notes>12</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59</vt:i4>
      </vt:variant>
    </vt:vector>
  </HeadingPairs>
  <TitlesOfParts>
    <vt:vector size="87" baseType="lpstr">
      <vt:lpstr>Proxima Nova Semibold</vt:lpstr>
      <vt:lpstr>Arial</vt:lpstr>
      <vt:lpstr>Proxima Nova Cn Lt</vt:lpstr>
      <vt:lpstr>Calibri Light</vt:lpstr>
      <vt:lpstr>Calibri</vt:lpstr>
      <vt:lpstr>ＭＳ Ｐゴシック</vt:lpstr>
      <vt:lpstr>Wingdings</vt:lpstr>
      <vt:lpstr>Proxima Nova Cn Rg</vt:lpstr>
      <vt:lpstr>Proxima Nova Light</vt:lpstr>
      <vt:lpstr>Times New Roman</vt:lpstr>
      <vt:lpstr>Office Theme</vt:lpstr>
      <vt:lpstr>12_Custom Design</vt:lpstr>
      <vt:lpstr>Custom Design</vt:lpstr>
      <vt:lpstr>7_Custom Design</vt:lpstr>
      <vt:lpstr>2_Custom Design</vt:lpstr>
      <vt:lpstr>4_Custom Design</vt:lpstr>
      <vt:lpstr>6_Custom Design</vt:lpstr>
      <vt:lpstr>3_Custom Design</vt:lpstr>
      <vt:lpstr>5_Custom Design</vt:lpstr>
      <vt:lpstr>1_Custom Design</vt:lpstr>
      <vt:lpstr>13_Custom Design</vt:lpstr>
      <vt:lpstr>8_Custom Design</vt:lpstr>
      <vt:lpstr>9_Custom Design</vt:lpstr>
      <vt:lpstr>10_Custom Design</vt:lpstr>
      <vt:lpstr>11_Custom Design</vt:lpstr>
      <vt:lpstr>14_Custom Design</vt:lpstr>
      <vt:lpstr>15_Custom Design</vt:lpstr>
      <vt:lpstr>23_Custom Design</vt:lpstr>
      <vt:lpstr>Social media and Accessibility</vt:lpstr>
      <vt:lpstr>Who knows who these two guys are?</vt:lpstr>
      <vt:lpstr>What Hollywood would have you believe</vt:lpstr>
      <vt:lpstr>What happens in reality</vt:lpstr>
      <vt:lpstr>What is social media?</vt:lpstr>
      <vt:lpstr>Social media explained</vt:lpstr>
      <vt:lpstr>Social media according to a donut store</vt:lpstr>
      <vt:lpstr>Why is social media so important for people with disabilities?</vt:lpstr>
      <vt:lpstr>Some social media statistics</vt:lpstr>
      <vt:lpstr>Some social media statistics - teenagers</vt:lpstr>
      <vt:lpstr>Percentage of each age group that use SoMe</vt:lpstr>
      <vt:lpstr>Percentage that use each SoMe</vt:lpstr>
      <vt:lpstr>The importance of social media</vt:lpstr>
      <vt:lpstr>The reasons behind social media use</vt:lpstr>
      <vt:lpstr>The reasons behind social media use</vt:lpstr>
      <vt:lpstr>Why isn’t social media accessible?</vt:lpstr>
      <vt:lpstr>Testing</vt:lpstr>
      <vt:lpstr>Keyboard trap (2018)</vt:lpstr>
      <vt:lpstr>Button label</vt:lpstr>
      <vt:lpstr>PowerPoint Presentation</vt:lpstr>
      <vt:lpstr>What was tested?</vt:lpstr>
      <vt:lpstr>Social media networks</vt:lpstr>
      <vt:lpstr>PowerPoint Presentation</vt:lpstr>
      <vt:lpstr>Common accessibility issues</vt:lpstr>
      <vt:lpstr>Keyboard accessibility</vt:lpstr>
      <vt:lpstr>Keyboard accessibility</vt:lpstr>
      <vt:lpstr>Pinterest – keyboard trap</vt:lpstr>
      <vt:lpstr>Instagram – keyboard focus order</vt:lpstr>
      <vt:lpstr>Twitter – right hand column not accessible to keyboard</vt:lpstr>
      <vt:lpstr>Facebook – numerous skip links</vt:lpstr>
      <vt:lpstr>Autoplay</vt:lpstr>
      <vt:lpstr>Autoplay and keyboard accessibility</vt:lpstr>
      <vt:lpstr>Auto-play and lack of keyboard accessibility</vt:lpstr>
      <vt:lpstr>Autoplay</vt:lpstr>
      <vt:lpstr>Autoplay - YouTube</vt:lpstr>
      <vt:lpstr>Page titles and headings</vt:lpstr>
      <vt:lpstr>Page titles</vt:lpstr>
      <vt:lpstr>LinkedIn as page title on Home</vt:lpstr>
      <vt:lpstr>LinkedIn as page title on Messaging</vt:lpstr>
      <vt:lpstr>Facebook – page title has no reference to the site</vt:lpstr>
      <vt:lpstr>Headings</vt:lpstr>
      <vt:lpstr>YouTube – content coded as a heading</vt:lpstr>
      <vt:lpstr>Pinterest – headings not coded with H1, H2, H3 etc</vt:lpstr>
      <vt:lpstr>Pinterest – no headings</vt:lpstr>
      <vt:lpstr>Inaccessible forms</vt:lpstr>
      <vt:lpstr>Inaccessible forms</vt:lpstr>
      <vt:lpstr>Facebook – fields not coded with LABEL FOR and ID</vt:lpstr>
      <vt:lpstr>Incorrect use of ARIA and HTML</vt:lpstr>
      <vt:lpstr>Incorrect use of ARIA and HTML</vt:lpstr>
      <vt:lpstr>Screen reader</vt:lpstr>
      <vt:lpstr>Desktop screen reader results</vt:lpstr>
      <vt:lpstr>iOS screen reader results</vt:lpstr>
      <vt:lpstr>Five steps to making social media accessible</vt:lpstr>
      <vt:lpstr>Step One: Contact details</vt:lpstr>
      <vt:lpstr>Step Two: Repeat content</vt:lpstr>
      <vt:lpstr>Step Three: Provide alternative apps</vt:lpstr>
      <vt:lpstr>Step Four: Clear and simple language</vt:lpstr>
      <vt:lpstr>Step Five: Test</vt:lpstr>
      <vt:lpstr>Questions? Pz.tt/some19-ahg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and Accessibility pz.tt/iaap-some</dc:title>
  <dc:creator>Gian Wild</dc:creator>
  <cp:lastModifiedBy>David Vosnacos</cp:lastModifiedBy>
  <cp:revision>59</cp:revision>
  <dcterms:created xsi:type="dcterms:W3CDTF">2019-04-18T00:58:55Z</dcterms:created>
  <dcterms:modified xsi:type="dcterms:W3CDTF">2020-02-12T04:44:51Z</dcterms:modified>
</cp:coreProperties>
</file>