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Bold" panose="020B0604020202020204" charset="0"/>
      <p:bold r:id="rId25"/>
    </p:embeddedFont>
    <p:embeddedFont>
      <p:font typeface="Montserrat SemiBold" panose="020B0604020202020204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71"/>
    <a:srgbClr val="FFFFFF"/>
    <a:srgbClr val="0D0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9F725-884D-4224-A653-6B534655C9D4}" v="1" dt="2020-02-06T01:09:15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834" autoAdjust="0"/>
    <p:restoredTop sz="44804" autoAdjust="0"/>
  </p:normalViewPr>
  <p:slideViewPr>
    <p:cSldViewPr snapToGrid="0">
      <p:cViewPr varScale="1">
        <p:scale>
          <a:sx n="30" d="100"/>
          <a:sy n="30" d="100"/>
        </p:scale>
        <p:origin x="1220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e Pickering" userId="12a0b27146ed71c7" providerId="LiveId" clId="{7C4C9207-E527-4A61-8915-5DBA5AFDBC88}"/>
    <pc:docChg chg="custSel modSld sldOrd">
      <pc:chgData name="Lizzie Pickering" userId="12a0b27146ed71c7" providerId="LiveId" clId="{7C4C9207-E527-4A61-8915-5DBA5AFDBC88}" dt="2020-02-06T01:13:40.114" v="244" actId="20577"/>
      <pc:docMkLst>
        <pc:docMk/>
      </pc:docMkLst>
      <pc:sldChg chg="modNotesTx">
        <pc:chgData name="Lizzie Pickering" userId="12a0b27146ed71c7" providerId="LiveId" clId="{7C4C9207-E527-4A61-8915-5DBA5AFDBC88}" dt="2020-02-06T01:02:27.738" v="0" actId="20577"/>
        <pc:sldMkLst>
          <pc:docMk/>
          <pc:sldMk cId="3653757869" sldId="259"/>
        </pc:sldMkLst>
      </pc:sldChg>
      <pc:sldChg chg="modSp mod modNotesTx">
        <pc:chgData name="Lizzie Pickering" userId="12a0b27146ed71c7" providerId="LiveId" clId="{7C4C9207-E527-4A61-8915-5DBA5AFDBC88}" dt="2020-02-06T01:06:51.408" v="90" actId="20577"/>
        <pc:sldMkLst>
          <pc:docMk/>
          <pc:sldMk cId="4123376370" sldId="263"/>
        </pc:sldMkLst>
        <pc:spChg chg="mod">
          <ac:chgData name="Lizzie Pickering" userId="12a0b27146ed71c7" providerId="LiveId" clId="{7C4C9207-E527-4A61-8915-5DBA5AFDBC88}" dt="2020-02-06T01:05:38.741" v="87" actId="313"/>
          <ac:spMkLst>
            <pc:docMk/>
            <pc:sldMk cId="4123376370" sldId="263"/>
            <ac:spMk id="5" creationId="{FD791815-5DD7-4CCE-A311-DABCE24DBCFC}"/>
          </ac:spMkLst>
        </pc:spChg>
      </pc:sldChg>
      <pc:sldChg chg="ord">
        <pc:chgData name="Lizzie Pickering" userId="12a0b27146ed71c7" providerId="LiveId" clId="{7C4C9207-E527-4A61-8915-5DBA5AFDBC88}" dt="2020-02-06T01:07:39.067" v="92"/>
        <pc:sldMkLst>
          <pc:docMk/>
          <pc:sldMk cId="3926225317" sldId="264"/>
        </pc:sldMkLst>
      </pc:sldChg>
      <pc:sldChg chg="modNotesTx">
        <pc:chgData name="Lizzie Pickering" userId="12a0b27146ed71c7" providerId="LiveId" clId="{7C4C9207-E527-4A61-8915-5DBA5AFDBC88}" dt="2020-02-06T01:13:40.114" v="244" actId="20577"/>
        <pc:sldMkLst>
          <pc:docMk/>
          <pc:sldMk cId="184686300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5026-4838-45E1-9F1A-38D36EF85075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D3E48-0A2A-4CE7-9D72-0EB5391E0E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429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gap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My talk today is titled: “What does peanut butter have to do with accessibility?”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In 2014 I lodged a Disability Discrimination Act (DDA) complaint in the federal circuit court against Coles Supermarket, because I could not complete an order on their online shopping website.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I was represented by the Public Interest Advocacy Centre (PIAC)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Under the guidelines to the DDA on web accessibility, published on the Australian Human Rights commission website, it said that commercial websites were required to comply to the WCAG 2.0.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So, I told my lawyers, “hey , we don’t need to go to court. Look, it’s right here: Coles has to do this”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Montserrat" panose="00000500000000000000" pitchFamily="2" charset="0"/>
                <a:ea typeface="+mn-ea"/>
                <a:cs typeface="+mn-cs"/>
              </a:rPr>
              <a:t>But the lawyers said that a requirement in the ‘guidelines to the DDA’ was not the same as a requirement in the Act   (the DDA).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4165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started this talk by talking about my legal action against Coles Online.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now I want to mention the fantastic work Coles has been doing around the accessibility of all their digital services.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Centre for Accessibility announced last year that it was launching its inaugural ‘Access Awards’, I had no hesitation in nominating the Coles Online website for an award.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was over the moon when Coles won the access award for Commercial Website of the Year.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you, Coles, and congratulations.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132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I can easily do my online shopping on the Coles website and find all the specials.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due to this, during my last online shopping a few days ago, I learned that ‘super crunchy’ peanut butter was now available.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prompted me to rethink DGI’s main demand: we don’t just want crunchier accessibility laws. We want super crunchy accessibility laws!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now you know what peanut butter has to do with accessibility!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67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Closing notes: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much I wanted to come to this session on laws and standards and policies.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visit DGI’s new website at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www.digitalgap.org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to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AccesibilityOz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our new website that was created pro bono by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congratulations here to Gian Wild from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AccessibilityOz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her Access Award win too! 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Lizzie Pickering for creating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the organisers and the sponsors for making it possible for me to attend the conference.</a:t>
            </a:r>
          </a:p>
          <a:p>
            <a:pPr marL="171450" lvl="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away the jars of peanut butter.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02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asked one of the young lawyers working on my case, Leah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Grolman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“Why is it so?”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“Why does the DDA apply to access ramps  in buildings, but not apply to website accessibility?”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6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Leah explained that access ramps were part of the ‘Access to premises’ standard, which had been passed into ‘hard law’.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‘Hard laws’, she explained, were mandatory.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829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Leah then explained that guidelines, principles, the UN Convention on the rights of people with disability and other such protocols were ‘soft laws’.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laws, she explained, were voluntary.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guidelines to the DDA was an example of a ’soft law’.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WCAG was another example of a ‘soft law’.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 tried to make sense of that explanation, it made me think of peanut butter.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61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thought of ‘hard laws’ being like crunchy peanut butter.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11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‘soft laws’ being like smooth peanut butter.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it made sense…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94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Lea recently wrote to me from the UK, where she is now working as a solicitor: It appears that the peanut butter definition is now officially recognised in law dictionaries.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legal terminology is ‘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peanuty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law’.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P-E-A-N-U-T-y law.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31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 understood this ‘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peanuty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soft and hard law divide, I felt it was imperative that something be done to advocate for law reforms in this area.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so, on 7 December 2014, on a stormy Sunday, while drinking a cup of Rooibos tea, I founded the Digital Gap Initiative.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DGI advocates for legal reforms, standards and strategies for digital accessibility, promotes the business case for accessibility, and coding for accessibility.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father was an electronics engineer, who also built a robotic arm.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he explained to me that if he wanted his robotic arm to do this, he programmed it to do this.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“It’s all about coding”, he said: “Accessibility is possible”.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to quote Mr Spock “Accessibility is logical”.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79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it’s simple: DGI is advocating for crunchier accessibility laws.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is, for digital accessibility to be passed into hard law.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D3E48-0A2A-4CE7-9D72-0EB5391E0E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4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FE0CB-EA1E-4B35-8421-BCD8F5FF6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2C5AB-5818-4CB2-B48E-E53F5C539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7FB3E-0063-4705-85EE-33135226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87D03-97CC-49BC-A8CB-8A9F1F88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5EF0-B9BD-4579-8BE6-DCB8B49A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49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4A95-5389-4193-8852-883B312A9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3A9EE-4414-49DC-8CC1-1A41366BB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D5877-0C0D-4F68-8F6D-D3EDED08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2D72-526A-40BE-BE0C-EDEA7993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A6DB1-5C12-4029-B6B2-81E7050B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13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88500-1E38-4A5B-A292-16AF8C080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3F828-185A-4A34-AAFB-E17DF39B8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5A4E-4D78-4622-9B32-5B2BBF3F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B760F-DF16-4B11-B508-EBAF9122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1D6CC-80DB-4EF0-97E8-4A4D4585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9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2BDB-8360-4A23-8AD0-DCCBC6DE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3808-3A72-4D75-BFBB-A1954277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37FCE-B368-4B79-8DD1-B5D9962D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A999-1BF8-4392-9E66-00782946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1494-4429-4D3A-BB73-E5627591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07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CDE8-B796-4EB3-8A9F-10046976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27A4-8871-427C-AD63-9D30CB996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0B6F-0C0B-4988-BD66-AC246CB1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CD62-F33A-43E0-9792-368FC5FD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66B08-7B16-447A-ACAA-C7E99DFA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91F9-8FE4-4B47-9E4D-63F7E68C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0E0B-96FB-4F6E-A0DC-93F8483F9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98811-404F-40E6-987E-8B3C8F3DB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53B49-B08F-4AD9-A4FC-B6D4B456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4D96-CD5F-4E54-856E-9F7852D4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D27-07F2-40DD-AEB5-D4B66011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3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9B89-5ED1-4DDB-BA31-FCE5BB76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EF536-FE7D-48C1-B95A-4CE58D22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0CC56-95C5-42BC-A4B5-4BE948091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D124A-ECB2-4A7B-ADD5-9622D66CC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1576-AC79-4AB7-8E27-A05C6252B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ADC62-1289-463F-9E96-03FA7E31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AFB02-494E-4732-9E1D-C385F77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A1D63-0A78-4B88-AA4D-C810F00A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94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36DD-7AC5-4524-9696-A1EBA54A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87AAD-A690-406F-8905-5377412C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C7F48-917F-408A-8AF2-7D92BAE6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16D84-64DC-4795-9B50-04F8F006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60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33C07-8995-4383-B819-1F408FF1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58F5F-B10F-4A8F-933B-E2383C69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ED085-31AF-4DCB-A5F7-9677F60D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36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3C54-3043-45D8-94D7-1AE5977C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1EFE-8EA8-447D-A049-5299054F6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1D820-8659-480B-925A-5A41826AF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4E256-BF44-4AAB-BA30-CE6B1D6B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E5CEF-57A3-4E16-BAFB-EAE4EA80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C7819-92EE-4530-8B3C-F0D7F559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2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AF7B-157B-45B9-A1FE-8D27B020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AAB54-6334-4D70-B769-16493784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87E4C-EF24-4242-B273-371B9FF6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3511-A243-4923-9E2E-D00B57FF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8FC07-9A37-41CC-9C8D-3BE7486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B246C-E1A0-41CC-80D7-7370E778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75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A743C5-1138-4085-B1E4-B96D72FA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7EFCD-098B-458A-BC30-01FC2F548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E215-DB7F-42CB-879A-5F882E9D0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F14A-32CA-4C45-A0BC-17D299F8F810}" type="datetimeFigureOut">
              <a:rPr lang="en-AU" smtClean="0"/>
              <a:t>6/02/2020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E8D44-EF27-42D6-9004-1339C855F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ADBA-5CB6-4B6F-86F5-0AF3F29AD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D9873-10AE-4571-9A15-5E77D726D9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3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coles.com.au/a/a-nsw-metro-alexandria/product/kraft-cruchy-peanut-butt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gap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AB12-03A5-4C8C-A0B9-7D70A64E7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6"/>
            <a:ext cx="9875520" cy="33606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AU" sz="6500" dirty="0">
                <a:solidFill>
                  <a:schemeClr val="bg1"/>
                </a:solidFill>
                <a:latin typeface="Montserrat Bold" panose="00000800000000000000" pitchFamily="2" charset="0"/>
              </a:rPr>
              <a:t>What does peanut butter have to do with accessibility?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02726-C98C-45A2-A686-46073DA8F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5028961"/>
            <a:ext cx="9875520" cy="136647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AU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Presented by Gisele </a:t>
            </a:r>
            <a:r>
              <a:rPr lang="en-AU" sz="36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Mesnage</a:t>
            </a:r>
            <a:r>
              <a:rPr lang="en-AU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AU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Founder – Digital Gap Initiative</a:t>
            </a:r>
          </a:p>
        </p:txBody>
      </p:sp>
    </p:spTree>
    <p:extLst>
      <p:ext uri="{BB962C8B-B14F-4D97-AF65-F5344CB8AC3E}">
        <p14:creationId xmlns:p14="http://schemas.microsoft.com/office/powerpoint/2010/main" val="334540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9A94DA-B196-42D2-B165-D32055F4E5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66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5400" dirty="0">
                <a:solidFill>
                  <a:schemeClr val="bg1"/>
                </a:solidFill>
                <a:latin typeface="Montserrat SemiBold" panose="00000700000000000000" pitchFamily="2" charset="0"/>
              </a:rPr>
              <a:t>Access Award for Corporate Website of the year!</a:t>
            </a:r>
            <a:endParaRPr lang="en-AU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Australian Access Awards - Winners 2019 badge - Corporate Website">
            <a:extLst>
              <a:ext uri="{FF2B5EF4-FFF2-40B4-BE49-F238E27FC236}">
                <a16:creationId xmlns:a16="http://schemas.microsoft.com/office/drawing/2014/main" id="{1F60E480-977A-476E-A808-0FEEE499A2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80411"/>
            <a:ext cx="2628901" cy="3937806"/>
          </a:xfrm>
          <a:prstGeom prst="rect">
            <a:avLst/>
          </a:prstGeom>
        </p:spPr>
      </p:pic>
      <p:pic>
        <p:nvPicPr>
          <p:cNvPr id="3" name="Graphic 2" descr="Coles logo">
            <a:extLst>
              <a:ext uri="{FF2B5EF4-FFF2-40B4-BE49-F238E27FC236}">
                <a16:creationId xmlns:a16="http://schemas.microsoft.com/office/drawing/2014/main" id="{B5919CC7-5F19-48D0-B86D-B80C5EA5DF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3429000"/>
            <a:ext cx="3453288" cy="11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59A94DA-B196-42D2-B165-D32055F4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66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4800" dirty="0">
                <a:solidFill>
                  <a:schemeClr val="bg1"/>
                </a:solidFill>
                <a:latin typeface="Montserrat SemiBold" panose="00000700000000000000" pitchFamily="2" charset="0"/>
              </a:rPr>
              <a:t>Get your Super Crunchy Peanut Butter online at Coles!</a:t>
            </a:r>
            <a:endParaRPr lang="en-AU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shot of Cole's webpage - with Bega's Super Crunchy Peanut butter - click to link to coles website">
            <a:hlinkClick r:id="rId3"/>
            <a:extLst>
              <a:ext uri="{FF2B5EF4-FFF2-40B4-BE49-F238E27FC236}">
                <a16:creationId xmlns:a16="http://schemas.microsoft.com/office/drawing/2014/main" id="{E01F8F0E-8180-4734-8397-4B8D0217F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2" y="2342503"/>
            <a:ext cx="8751787" cy="40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AB12-03A5-4C8C-A0B9-7D70A64E7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6"/>
            <a:ext cx="9875520" cy="33606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AU" sz="4800" dirty="0">
                <a:solidFill>
                  <a:schemeClr val="bg1"/>
                </a:solidFill>
                <a:latin typeface="Montserrat Bold" panose="00000800000000000000" pitchFamily="2" charset="0"/>
              </a:rPr>
              <a:t>Digital Gap Initiative</a:t>
            </a:r>
            <a:br>
              <a:rPr lang="en-AU" sz="4800" dirty="0">
                <a:solidFill>
                  <a:schemeClr val="bg1"/>
                </a:solidFill>
                <a:latin typeface="Montserrat Bold" panose="00000800000000000000" pitchFamily="2" charset="0"/>
              </a:rPr>
            </a:br>
            <a:br>
              <a:rPr lang="en-AU" sz="4800" dirty="0">
                <a:solidFill>
                  <a:schemeClr val="bg1"/>
                </a:solidFill>
                <a:latin typeface="Montserrat Bold" panose="00000800000000000000" pitchFamily="2" charset="0"/>
              </a:rPr>
            </a:br>
            <a:br>
              <a:rPr lang="en-AU" sz="4800" dirty="0">
                <a:solidFill>
                  <a:schemeClr val="bg1"/>
                </a:solidFill>
                <a:latin typeface="Montserrat Bold" panose="00000800000000000000" pitchFamily="2" charset="0"/>
              </a:rPr>
            </a:br>
            <a:endParaRPr lang="en-AU" sz="4800" dirty="0">
              <a:solidFill>
                <a:schemeClr val="bg1"/>
              </a:solidFill>
              <a:latin typeface="Montserrat Bold" panose="000008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02726-C98C-45A2-A686-46073DA8F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094187"/>
            <a:ext cx="9875520" cy="136647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AU" sz="3600" dirty="0">
                <a:solidFill>
                  <a:schemeClr val="bg1"/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www.digitalgap.org</a:t>
            </a:r>
            <a:endParaRPr lang="en-AU" sz="36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6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8C6D-EE17-4670-83CF-EFB4E2DE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3453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Montserrat SemiBold" panose="00000700000000000000" pitchFamily="2" charset="0"/>
              </a:rPr>
              <a:t>Why is it so?</a:t>
            </a:r>
          </a:p>
        </p:txBody>
      </p:sp>
      <p:pic>
        <p:nvPicPr>
          <p:cNvPr id="5" name="Picture 4" descr="Puzzled woman with hands in air asking why">
            <a:extLst>
              <a:ext uri="{FF2B5EF4-FFF2-40B4-BE49-F238E27FC236}">
                <a16:creationId xmlns:a16="http://schemas.microsoft.com/office/drawing/2014/main" id="{B0496F94-2B93-4891-84C6-F69A805FB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8381"/>
            <a:ext cx="6652802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0311-56AC-43D5-8C0C-13573A0F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r>
              <a:rPr lang="en-AU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en-AU" sz="5400" spc="300" dirty="0">
                <a:solidFill>
                  <a:schemeClr val="bg1"/>
                </a:solidFill>
                <a:latin typeface="Montserrat SemiBold" panose="00000700000000000000" pitchFamily="2" charset="0"/>
              </a:rPr>
              <a:t>Hard</a:t>
            </a:r>
            <a:r>
              <a:rPr lang="en-AU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 laws” = mandatory</a:t>
            </a:r>
          </a:p>
        </p:txBody>
      </p:sp>
    </p:spTree>
    <p:extLst>
      <p:ext uri="{BB962C8B-B14F-4D97-AF65-F5344CB8AC3E}">
        <p14:creationId xmlns:p14="http://schemas.microsoft.com/office/powerpoint/2010/main" val="22886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0311-56AC-43D5-8C0C-13573A0F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“Soft laws” = voluntary</a:t>
            </a:r>
          </a:p>
        </p:txBody>
      </p:sp>
    </p:spTree>
    <p:extLst>
      <p:ext uri="{BB962C8B-B14F-4D97-AF65-F5344CB8AC3E}">
        <p14:creationId xmlns:p14="http://schemas.microsoft.com/office/powerpoint/2010/main" val="365375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152DC3-64FA-4BC0-A6D0-8FB2BFC22B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39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5400" dirty="0">
                <a:solidFill>
                  <a:srgbClr val="0D0221"/>
                </a:solidFill>
                <a:latin typeface="Montserrat SemiBold" panose="00000700000000000000" pitchFamily="2" charset="0"/>
              </a:rPr>
              <a:t>“Hard laws” = </a:t>
            </a:r>
            <a:br>
              <a:rPr lang="en-AU" sz="5400" dirty="0">
                <a:solidFill>
                  <a:srgbClr val="0D0221"/>
                </a:solidFill>
                <a:latin typeface="Montserrat SemiBold" panose="00000700000000000000" pitchFamily="2" charset="0"/>
              </a:rPr>
            </a:br>
            <a:r>
              <a:rPr lang="en-AU" sz="5400" dirty="0">
                <a:solidFill>
                  <a:srgbClr val="0D0221"/>
                </a:solidFill>
                <a:latin typeface="Montserrat Bold" panose="00000800000000000000" pitchFamily="2" charset="0"/>
              </a:rPr>
              <a:t>Crunchy</a:t>
            </a:r>
            <a:r>
              <a:rPr lang="en-AU" sz="5400" dirty="0">
                <a:solidFill>
                  <a:srgbClr val="0D0221"/>
                </a:solidFill>
                <a:latin typeface="Montserrat SemiBold" panose="00000700000000000000" pitchFamily="2" charset="0"/>
              </a:rPr>
              <a:t> Peanut Butter</a:t>
            </a:r>
          </a:p>
        </p:txBody>
      </p:sp>
      <p:pic>
        <p:nvPicPr>
          <p:cNvPr id="4" name="Picture 3" descr="Large jar of Bega's Crunchy Peanut Butter&#10;&#10;">
            <a:extLst>
              <a:ext uri="{FF2B5EF4-FFF2-40B4-BE49-F238E27FC236}">
                <a16:creationId xmlns:a16="http://schemas.microsoft.com/office/drawing/2014/main" id="{249DA875-944F-4C8F-898C-FEFC95FC10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61" y="2463983"/>
            <a:ext cx="2921889" cy="41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152DC3-64FA-4BC0-A6D0-8FB2BFC2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394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AU" sz="5400" dirty="0">
                <a:latin typeface="Montserrat SemiBold" panose="00000700000000000000" pitchFamily="2" charset="0"/>
              </a:rPr>
              <a:t>“Soft laws” =</a:t>
            </a:r>
            <a:br>
              <a:rPr lang="en-AU" sz="5400" dirty="0">
                <a:latin typeface="Montserrat SemiBold" panose="00000700000000000000" pitchFamily="2" charset="0"/>
              </a:rPr>
            </a:br>
            <a:r>
              <a:rPr lang="en-AU" sz="5400" dirty="0">
                <a:latin typeface="Montserrat Bold" panose="00000800000000000000" pitchFamily="2" charset="0"/>
              </a:rPr>
              <a:t>Smooth</a:t>
            </a:r>
            <a:r>
              <a:rPr lang="en-AU" sz="5400" dirty="0">
                <a:latin typeface="Montserrat SemiBold" panose="00000700000000000000" pitchFamily="2" charset="0"/>
              </a:rPr>
              <a:t> Peanut Butter</a:t>
            </a:r>
          </a:p>
        </p:txBody>
      </p:sp>
      <p:pic>
        <p:nvPicPr>
          <p:cNvPr id="4" name="Picture 3" descr="Large jar of Bega's Smooth Peanut Butter&#10;&#10;">
            <a:extLst>
              <a:ext uri="{FF2B5EF4-FFF2-40B4-BE49-F238E27FC236}">
                <a16:creationId xmlns:a16="http://schemas.microsoft.com/office/drawing/2014/main" id="{249DA875-944F-4C8F-898C-FEFC95FC10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639" y="2463983"/>
            <a:ext cx="2877533" cy="41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1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0311-56AC-43D5-8C0C-13573A0F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en-AU" sz="5400" dirty="0" err="1">
                <a:solidFill>
                  <a:schemeClr val="bg1"/>
                </a:solidFill>
                <a:latin typeface="Montserrat Bold" panose="00000800000000000000" pitchFamily="2" charset="0"/>
              </a:rPr>
              <a:t>Peanut</a:t>
            </a:r>
            <a:r>
              <a:rPr lang="en-AU" sz="54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y</a:t>
            </a:r>
            <a:r>
              <a:rPr lang="en-AU" sz="5400" dirty="0">
                <a:solidFill>
                  <a:schemeClr val="bg1"/>
                </a:solidFill>
                <a:latin typeface="Montserrat SemiBold" panose="00000700000000000000" pitchFamily="2" charset="0"/>
              </a:rPr>
              <a:t>” Law</a:t>
            </a:r>
          </a:p>
        </p:txBody>
      </p:sp>
    </p:spTree>
    <p:extLst>
      <p:ext uri="{BB962C8B-B14F-4D97-AF65-F5344CB8AC3E}">
        <p14:creationId xmlns:p14="http://schemas.microsoft.com/office/powerpoint/2010/main" val="100263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D0B0FFF-1CC6-4130-B8EF-7CB19B07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Montserrat Bold" panose="00000800000000000000" pitchFamily="2" charset="0"/>
              </a:rPr>
              <a:t>Digital Gap Initiative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91815-5DD7-4CCE-A311-DABCE24DBCFC}"/>
              </a:ext>
            </a:extLst>
          </p:cNvPr>
          <p:cNvSpPr txBox="1">
            <a:spLocks/>
          </p:cNvSpPr>
          <p:nvPr/>
        </p:nvSpPr>
        <p:spPr>
          <a:xfrm>
            <a:off x="838199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lnSpc>
                <a:spcPct val="100000"/>
              </a:lnSpc>
              <a:spcAft>
                <a:spcPts val="1600"/>
              </a:spcAft>
              <a:buSzPct val="200000"/>
              <a:buFont typeface="Montserrat" panose="00000500000000000000" pitchFamily="2" charset="0"/>
              <a:buChar char="•"/>
            </a:pPr>
            <a:r>
              <a:rPr lang="en-AU" sz="3200" dirty="0">
                <a:solidFill>
                  <a:schemeClr val="bg1"/>
                </a:solidFill>
                <a:latin typeface="Montserrat" panose="00000500000000000000" pitchFamily="2" charset="0"/>
              </a:rPr>
              <a:t>Legal reforms, standards and strategies towards digital accessibility</a:t>
            </a:r>
          </a:p>
          <a:p>
            <a:pPr marL="857250" indent="-857250">
              <a:lnSpc>
                <a:spcPct val="100000"/>
              </a:lnSpc>
              <a:spcAft>
                <a:spcPts val="1600"/>
              </a:spcAft>
              <a:buSzPct val="200000"/>
              <a:buFont typeface="Montserrat" panose="00000500000000000000" pitchFamily="2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Accessibility makes good business sense</a:t>
            </a:r>
          </a:p>
          <a:p>
            <a:pPr marL="857250" indent="-857250">
              <a:lnSpc>
                <a:spcPct val="100000"/>
              </a:lnSpc>
              <a:spcAft>
                <a:spcPts val="1600"/>
              </a:spcAft>
              <a:buSzPct val="200000"/>
              <a:buFont typeface="Montserrat" panose="00000500000000000000" pitchFamily="2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Montserrat" panose="00000500000000000000" pitchFamily="2" charset="0"/>
              </a:rPr>
              <a:t>Coding for accessibility</a:t>
            </a:r>
            <a:endParaRPr lang="en-AU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00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F35937-37BB-4C86-8C54-72E4CA6A7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r>
              <a:rPr lang="en-AU" sz="52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</a:t>
            </a:r>
            <a:r>
              <a:rPr lang="en-AU" sz="5200" dirty="0">
                <a:solidFill>
                  <a:schemeClr val="bg1"/>
                </a:solidFill>
                <a:latin typeface="Montserrat Bold" panose="00000800000000000000" pitchFamily="2" charset="0"/>
              </a:rPr>
              <a:t>Crunchier</a:t>
            </a:r>
            <a:r>
              <a:rPr lang="en-AU" sz="5200" dirty="0">
                <a:solidFill>
                  <a:schemeClr val="bg1"/>
                </a:solidFill>
                <a:latin typeface="Montserrat SemiBold" panose="00000700000000000000" pitchFamily="2" charset="0"/>
              </a:rPr>
              <a:t>” accessibility laws</a:t>
            </a:r>
            <a:endParaRPr lang="en-AU" sz="5200" dirty="0"/>
          </a:p>
        </p:txBody>
      </p:sp>
    </p:spTree>
    <p:extLst>
      <p:ext uri="{BB962C8B-B14F-4D97-AF65-F5344CB8AC3E}">
        <p14:creationId xmlns:p14="http://schemas.microsoft.com/office/powerpoint/2010/main" val="392622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Widescreen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Montserrat SemiBold</vt:lpstr>
      <vt:lpstr>Arial</vt:lpstr>
      <vt:lpstr>Calibri</vt:lpstr>
      <vt:lpstr>Calibri Light</vt:lpstr>
      <vt:lpstr>Montserrat Bold</vt:lpstr>
      <vt:lpstr>Montserrat</vt:lpstr>
      <vt:lpstr>Office Theme</vt:lpstr>
      <vt:lpstr>What does peanut butter have to do with accessibility?</vt:lpstr>
      <vt:lpstr>Why is it so?</vt:lpstr>
      <vt:lpstr>“Hard laws” = mandatory</vt:lpstr>
      <vt:lpstr>“Soft laws” = voluntary</vt:lpstr>
      <vt:lpstr>“Hard laws” =  Crunchy Peanut Butter</vt:lpstr>
      <vt:lpstr>“Soft laws” = Smooth Peanut Butter</vt:lpstr>
      <vt:lpstr>“Peanuty” Law</vt:lpstr>
      <vt:lpstr>Digital Gap Initiative</vt:lpstr>
      <vt:lpstr>“Crunchier” accessibility laws</vt:lpstr>
      <vt:lpstr>Access Award for Corporate Website of the year!</vt:lpstr>
      <vt:lpstr>Get your Super Crunchy Peanut Butter online at Coles!</vt:lpstr>
      <vt:lpstr>Digital Gap Initiative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peanut butter have to do with our story?</dc:title>
  <dc:creator>Lizzie Pickering</dc:creator>
  <cp:lastModifiedBy>Gisele Mesnage</cp:lastModifiedBy>
  <cp:revision>11</cp:revision>
  <dcterms:created xsi:type="dcterms:W3CDTF">2020-01-12T11:55:55Z</dcterms:created>
  <dcterms:modified xsi:type="dcterms:W3CDTF">2020-02-06T03:38:26Z</dcterms:modified>
</cp:coreProperties>
</file>