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0" r:id="rId5"/>
  </p:sldMasterIdLst>
  <p:notesMasterIdLst>
    <p:notesMasterId r:id="rId19"/>
  </p:notesMasterIdLst>
  <p:sldIdLst>
    <p:sldId id="256" r:id="rId6"/>
    <p:sldId id="397" r:id="rId7"/>
    <p:sldId id="910" r:id="rId8"/>
    <p:sldId id="896" r:id="rId9"/>
    <p:sldId id="901" r:id="rId10"/>
    <p:sldId id="902" r:id="rId11"/>
    <p:sldId id="903" r:id="rId12"/>
    <p:sldId id="905" r:id="rId13"/>
    <p:sldId id="907" r:id="rId14"/>
    <p:sldId id="906" r:id="rId15"/>
    <p:sldId id="908" r:id="rId16"/>
    <p:sldId id="909" r:id="rId17"/>
    <p:sldId id="911"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a:srgbClr val="036146"/>
    <a:srgbClr val="02845F"/>
    <a:srgbClr val="028862"/>
    <a:srgbClr val="03A678"/>
    <a:srgbClr val="028761"/>
    <a:srgbClr val="3B8D76"/>
    <a:srgbClr val="D8BA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4" autoAdjust="0"/>
    <p:restoredTop sz="82139" autoAdjust="0"/>
  </p:normalViewPr>
  <p:slideViewPr>
    <p:cSldViewPr snapToGrid="0">
      <p:cViewPr varScale="1">
        <p:scale>
          <a:sx n="70" d="100"/>
          <a:sy n="70" d="100"/>
        </p:scale>
        <p:origin x="1210" y="-67"/>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0FD600BF-C7E3-477F-86E4-01E891CE3663}" type="datetimeFigureOut">
              <a:rPr lang="en-AU" smtClean="0"/>
              <a:t>7/02/2020</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vl1pPr>
          </a:lstStyle>
          <a:p>
            <a:fld id="{87F60A03-6F35-449E-BF74-4366231D95B5}" type="slidenum">
              <a:rPr lang="en-AU" smtClean="0"/>
              <a:t>‹#›</a:t>
            </a:fld>
            <a:endParaRPr lang="en-AU"/>
          </a:p>
        </p:txBody>
      </p:sp>
    </p:spTree>
    <p:extLst>
      <p:ext uri="{BB962C8B-B14F-4D97-AF65-F5344CB8AC3E}">
        <p14:creationId xmlns:p14="http://schemas.microsoft.com/office/powerpoint/2010/main" val="3395509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Often accessibility is an add on at the end of the development process.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So how do we make accessibility normal practice in an agile environment? In this presentation I will take you to a journey looks at some of the different options and pathways to baking in accessibility in a development environment including automation, dashboards,  and change management.</a:t>
            </a:r>
          </a:p>
          <a:p>
            <a:endParaRPr lang="en-AU" dirty="0"/>
          </a:p>
        </p:txBody>
      </p:sp>
      <p:sp>
        <p:nvSpPr>
          <p:cNvPr id="4" name="Slide Number Placeholder 3"/>
          <p:cNvSpPr>
            <a:spLocks noGrp="1"/>
          </p:cNvSpPr>
          <p:nvPr>
            <p:ph type="sldNum" sz="quarter" idx="5"/>
          </p:nvPr>
        </p:nvSpPr>
        <p:spPr/>
        <p:txBody>
          <a:bodyPr/>
          <a:lstStyle/>
          <a:p>
            <a:fld id="{87F60A03-6F35-449E-BF74-4366231D95B5}" type="slidenum">
              <a:rPr lang="en-AU" smtClean="0"/>
              <a:t>1</a:t>
            </a:fld>
            <a:endParaRPr lang="en-AU"/>
          </a:p>
        </p:txBody>
      </p:sp>
    </p:spTree>
    <p:extLst>
      <p:ext uri="{BB962C8B-B14F-4D97-AF65-F5344CB8AC3E}">
        <p14:creationId xmlns:p14="http://schemas.microsoft.com/office/powerpoint/2010/main" val="4029888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7F60A03-6F35-449E-BF74-4366231D95B5}" type="slidenum">
              <a:rPr lang="en-AU" smtClean="0"/>
              <a:t>10</a:t>
            </a:fld>
            <a:endParaRPr lang="en-AU"/>
          </a:p>
        </p:txBody>
      </p:sp>
    </p:spTree>
    <p:extLst>
      <p:ext uri="{BB962C8B-B14F-4D97-AF65-F5344CB8AC3E}">
        <p14:creationId xmlns:p14="http://schemas.microsoft.com/office/powerpoint/2010/main" val="3048588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a:t>
            </a:r>
          </a:p>
          <a:p>
            <a:endParaRPr lang="en-AU" dirty="0"/>
          </a:p>
        </p:txBody>
      </p:sp>
      <p:sp>
        <p:nvSpPr>
          <p:cNvPr id="4" name="Slide Number Placeholder 3"/>
          <p:cNvSpPr>
            <a:spLocks noGrp="1"/>
          </p:cNvSpPr>
          <p:nvPr>
            <p:ph type="sldNum" sz="quarter" idx="5"/>
          </p:nvPr>
        </p:nvSpPr>
        <p:spPr/>
        <p:txBody>
          <a:bodyPr/>
          <a:lstStyle/>
          <a:p>
            <a:fld id="{87F60A03-6F35-449E-BF74-4366231D95B5}" type="slidenum">
              <a:rPr lang="en-AU" smtClean="0"/>
              <a:t>11</a:t>
            </a:fld>
            <a:endParaRPr lang="en-AU"/>
          </a:p>
        </p:txBody>
      </p:sp>
    </p:spTree>
    <p:extLst>
      <p:ext uri="{BB962C8B-B14F-4D97-AF65-F5344CB8AC3E}">
        <p14:creationId xmlns:p14="http://schemas.microsoft.com/office/powerpoint/2010/main" val="2125946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7F60A03-6F35-449E-BF74-4366231D95B5}" type="slidenum">
              <a:rPr lang="en-AU" smtClean="0"/>
              <a:t>12</a:t>
            </a:fld>
            <a:endParaRPr lang="en-AU"/>
          </a:p>
        </p:txBody>
      </p:sp>
    </p:spTree>
    <p:extLst>
      <p:ext uri="{BB962C8B-B14F-4D97-AF65-F5344CB8AC3E}">
        <p14:creationId xmlns:p14="http://schemas.microsoft.com/office/powerpoint/2010/main" val="1138860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7F60A03-6F35-449E-BF74-4366231D95B5}" type="slidenum">
              <a:rPr lang="en-AU" smtClean="0"/>
              <a:t>13</a:t>
            </a:fld>
            <a:endParaRPr lang="en-AU"/>
          </a:p>
        </p:txBody>
      </p:sp>
    </p:spTree>
    <p:extLst>
      <p:ext uri="{BB962C8B-B14F-4D97-AF65-F5344CB8AC3E}">
        <p14:creationId xmlns:p14="http://schemas.microsoft.com/office/powerpoint/2010/main" val="987280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7F60A03-6F35-449E-BF74-4366231D95B5}" type="slidenum">
              <a:rPr lang="en-AU" smtClean="0"/>
              <a:t>2</a:t>
            </a:fld>
            <a:endParaRPr lang="en-AU"/>
          </a:p>
        </p:txBody>
      </p:sp>
    </p:spTree>
    <p:extLst>
      <p:ext uri="{BB962C8B-B14F-4D97-AF65-F5344CB8AC3E}">
        <p14:creationId xmlns:p14="http://schemas.microsoft.com/office/powerpoint/2010/main" val="86218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dirty="0">
                <a:latin typeface="FS Me Pro" panose="02000506040000020004" pitchFamily="50" charset="0"/>
              </a:rPr>
              <a:t>What this mean is that we usually have 2 to 4 weeks sprints that new features are develop and deliver for clients to use.</a:t>
            </a:r>
          </a:p>
          <a:p>
            <a:endParaRPr lang="en-AU" sz="1200" b="0" dirty="0">
              <a:latin typeface="FS Me Pro" panose="02000506040000020004" pitchFamily="50" charset="0"/>
            </a:endParaRPr>
          </a:p>
        </p:txBody>
      </p:sp>
      <p:sp>
        <p:nvSpPr>
          <p:cNvPr id="4" name="Slide Number Placeholder 3"/>
          <p:cNvSpPr>
            <a:spLocks noGrp="1"/>
          </p:cNvSpPr>
          <p:nvPr>
            <p:ph type="sldNum" sz="quarter" idx="10"/>
          </p:nvPr>
        </p:nvSpPr>
        <p:spPr/>
        <p:txBody>
          <a:bodyPr/>
          <a:lstStyle/>
          <a:p>
            <a:fld id="{87F60A03-6F35-449E-BF74-4366231D95B5}" type="slidenum">
              <a:rPr lang="en-AU" smtClean="0"/>
              <a:t>3</a:t>
            </a:fld>
            <a:endParaRPr lang="en-AU"/>
          </a:p>
        </p:txBody>
      </p:sp>
    </p:spTree>
    <p:extLst>
      <p:ext uri="{BB962C8B-B14F-4D97-AF65-F5344CB8AC3E}">
        <p14:creationId xmlns:p14="http://schemas.microsoft.com/office/powerpoint/2010/main" val="2859890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dirty="0">
                <a:latin typeface="FS Me Pro" panose="02000506040000020004" pitchFamily="50" charset="0"/>
              </a:rPr>
              <a:t>My definition of Accessibility for a software is the quality of been easy to obtain or use. WCAG is the tool that helps achieve this by providing guidance on possible way on how to go about creating accessible digital solutions.</a:t>
            </a:r>
          </a:p>
        </p:txBody>
      </p:sp>
      <p:sp>
        <p:nvSpPr>
          <p:cNvPr id="4" name="Slide Number Placeholder 3"/>
          <p:cNvSpPr>
            <a:spLocks noGrp="1"/>
          </p:cNvSpPr>
          <p:nvPr>
            <p:ph type="sldNum" sz="quarter" idx="10"/>
          </p:nvPr>
        </p:nvSpPr>
        <p:spPr/>
        <p:txBody>
          <a:bodyPr/>
          <a:lstStyle/>
          <a:p>
            <a:fld id="{87F60A03-6F35-449E-BF74-4366231D95B5}" type="slidenum">
              <a:rPr lang="en-AU" smtClean="0"/>
              <a:t>4</a:t>
            </a:fld>
            <a:endParaRPr lang="en-AU"/>
          </a:p>
        </p:txBody>
      </p:sp>
    </p:spTree>
    <p:extLst>
      <p:ext uri="{BB962C8B-B14F-4D97-AF65-F5344CB8AC3E}">
        <p14:creationId xmlns:p14="http://schemas.microsoft.com/office/powerpoint/2010/main" val="1486891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an agile software development process for a feature to be evaluated as Done all work much be completed. If accessibility it not done during the sprint then the feature is not Done.</a:t>
            </a:r>
          </a:p>
          <a:p>
            <a:endParaRPr lang="en-AU" dirty="0"/>
          </a:p>
        </p:txBody>
      </p:sp>
      <p:sp>
        <p:nvSpPr>
          <p:cNvPr id="4" name="Slide Number Placeholder 3"/>
          <p:cNvSpPr>
            <a:spLocks noGrp="1"/>
          </p:cNvSpPr>
          <p:nvPr>
            <p:ph type="sldNum" sz="quarter" idx="5"/>
          </p:nvPr>
        </p:nvSpPr>
        <p:spPr/>
        <p:txBody>
          <a:bodyPr/>
          <a:lstStyle/>
          <a:p>
            <a:fld id="{87F60A03-6F35-449E-BF74-4366231D95B5}" type="slidenum">
              <a:rPr lang="en-AU" smtClean="0"/>
              <a:t>5</a:t>
            </a:fld>
            <a:endParaRPr lang="en-AU"/>
          </a:p>
        </p:txBody>
      </p:sp>
    </p:spTree>
    <p:extLst>
      <p:ext uri="{BB962C8B-B14F-4D97-AF65-F5344CB8AC3E}">
        <p14:creationId xmlns:p14="http://schemas.microsoft.com/office/powerpoint/2010/main" val="747521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7F60A03-6F35-449E-BF74-4366231D95B5}" type="slidenum">
              <a:rPr lang="en-AU" smtClean="0"/>
              <a:t>6</a:t>
            </a:fld>
            <a:endParaRPr lang="en-AU"/>
          </a:p>
        </p:txBody>
      </p:sp>
    </p:spTree>
    <p:extLst>
      <p:ext uri="{BB962C8B-B14F-4D97-AF65-F5344CB8AC3E}">
        <p14:creationId xmlns:p14="http://schemas.microsoft.com/office/powerpoint/2010/main" val="1617606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7F60A03-6F35-449E-BF74-4366231D95B5}" type="slidenum">
              <a:rPr lang="en-AU" smtClean="0"/>
              <a:t>7</a:t>
            </a:fld>
            <a:endParaRPr lang="en-AU"/>
          </a:p>
        </p:txBody>
      </p:sp>
    </p:spTree>
    <p:extLst>
      <p:ext uri="{BB962C8B-B14F-4D97-AF65-F5344CB8AC3E}">
        <p14:creationId xmlns:p14="http://schemas.microsoft.com/office/powerpoint/2010/main" val="3807745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7F60A03-6F35-449E-BF74-4366231D95B5}" type="slidenum">
              <a:rPr lang="en-AU" smtClean="0"/>
              <a:t>8</a:t>
            </a:fld>
            <a:endParaRPr lang="en-AU"/>
          </a:p>
        </p:txBody>
      </p:sp>
    </p:spTree>
    <p:extLst>
      <p:ext uri="{BB962C8B-B14F-4D97-AF65-F5344CB8AC3E}">
        <p14:creationId xmlns:p14="http://schemas.microsoft.com/office/powerpoint/2010/main" val="1612002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7F60A03-6F35-449E-BF74-4366231D95B5}" type="slidenum">
              <a:rPr lang="en-AU" smtClean="0"/>
              <a:t>9</a:t>
            </a:fld>
            <a:endParaRPr lang="en-AU"/>
          </a:p>
        </p:txBody>
      </p:sp>
    </p:spTree>
    <p:extLst>
      <p:ext uri="{BB962C8B-B14F-4D97-AF65-F5344CB8AC3E}">
        <p14:creationId xmlns:p14="http://schemas.microsoft.com/office/powerpoint/2010/main" val="3910286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F0E84-D390-445F-9297-6C94AFC3BBDF}"/>
              </a:ext>
            </a:extLst>
          </p:cNvPr>
          <p:cNvSpPr>
            <a:spLocks noGrp="1"/>
          </p:cNvSpPr>
          <p:nvPr>
            <p:ph type="ctrTitle"/>
          </p:nvPr>
        </p:nvSpPr>
        <p:spPr>
          <a:xfrm>
            <a:off x="1524000" y="1122363"/>
            <a:ext cx="9144000" cy="2387600"/>
          </a:xfrm>
        </p:spPr>
        <p:txBody>
          <a:bodyPr anchor="b"/>
          <a:lstStyle>
            <a:lvl1pPr algn="ctr">
              <a:defRPr sz="6000">
                <a:latin typeface="FS Me Pro" panose="02000506040000020004" pitchFamily="50" charset="0"/>
              </a:defRPr>
            </a:lvl1pPr>
          </a:lstStyle>
          <a:p>
            <a:r>
              <a:rPr lang="en-US"/>
              <a:t>Click to edit Master title style</a:t>
            </a:r>
            <a:endParaRPr lang="en-AU"/>
          </a:p>
        </p:txBody>
      </p:sp>
      <p:sp>
        <p:nvSpPr>
          <p:cNvPr id="3" name="Subtitle 2">
            <a:extLst>
              <a:ext uri="{FF2B5EF4-FFF2-40B4-BE49-F238E27FC236}">
                <a16:creationId xmlns:a16="http://schemas.microsoft.com/office/drawing/2014/main" id="{B1924FA9-647A-4F0C-B7AC-914939CBD394}"/>
              </a:ext>
            </a:extLst>
          </p:cNvPr>
          <p:cNvSpPr>
            <a:spLocks noGrp="1"/>
          </p:cNvSpPr>
          <p:nvPr>
            <p:ph type="subTitle" idx="1"/>
          </p:nvPr>
        </p:nvSpPr>
        <p:spPr>
          <a:xfrm>
            <a:off x="1524000" y="3602038"/>
            <a:ext cx="9144000" cy="1655762"/>
          </a:xfrm>
        </p:spPr>
        <p:txBody>
          <a:bodyPr/>
          <a:lstStyle>
            <a:lvl1pPr marL="0" indent="0" algn="ctr">
              <a:buNone/>
              <a:defRPr sz="2400">
                <a:latin typeface="FS Me Pro" panose="02000506040000020004"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E2736384-1F12-4754-891F-EFB583A2CAE0}"/>
              </a:ext>
            </a:extLst>
          </p:cNvPr>
          <p:cNvSpPr>
            <a:spLocks noGrp="1"/>
          </p:cNvSpPr>
          <p:nvPr>
            <p:ph type="dt" sz="half" idx="10"/>
          </p:nvPr>
        </p:nvSpPr>
        <p:spPr/>
        <p:txBody>
          <a:bodyPr/>
          <a:lstStyle>
            <a:lvl1pPr>
              <a:defRPr/>
            </a:lvl1pPr>
          </a:lstStyle>
          <a:p>
            <a:endParaRPr lang="en-AU"/>
          </a:p>
        </p:txBody>
      </p:sp>
      <p:sp>
        <p:nvSpPr>
          <p:cNvPr id="5" name="Footer Placeholder 4">
            <a:extLst>
              <a:ext uri="{FF2B5EF4-FFF2-40B4-BE49-F238E27FC236}">
                <a16:creationId xmlns:a16="http://schemas.microsoft.com/office/drawing/2014/main" id="{DD766937-D310-4AD3-9B51-759CF9EF394B}"/>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031E43AE-805B-4A64-805A-C635A32470CB}"/>
              </a:ext>
            </a:extLst>
          </p:cNvPr>
          <p:cNvSpPr>
            <a:spLocks noGrp="1"/>
          </p:cNvSpPr>
          <p:nvPr>
            <p:ph type="sldNum" sz="quarter" idx="12"/>
          </p:nvPr>
        </p:nvSpPr>
        <p:spPr>
          <a:xfrm>
            <a:off x="8610600" y="6402705"/>
            <a:ext cx="2057400" cy="365125"/>
          </a:xfrm>
          <a:prstGeom prst="rect">
            <a:avLst/>
          </a:prstGeom>
        </p:spPr>
        <p:txBody>
          <a:bodyPr/>
          <a:lstStyle>
            <a:lvl1pPr marL="0" indent="0">
              <a:buNone/>
              <a:defRPr/>
            </a:lvl1pPr>
          </a:lstStyle>
          <a:p>
            <a:fld id="{E059B1F6-5DA4-4849-A9CA-41F78B84078E}" type="slidenum">
              <a:rPr lang="en-AU" smtClean="0"/>
              <a:pPr/>
              <a:t>‹#›</a:t>
            </a:fld>
            <a:endParaRPr lang="en-AU" dirty="0"/>
          </a:p>
        </p:txBody>
      </p:sp>
    </p:spTree>
    <p:extLst>
      <p:ext uri="{BB962C8B-B14F-4D97-AF65-F5344CB8AC3E}">
        <p14:creationId xmlns:p14="http://schemas.microsoft.com/office/powerpoint/2010/main" val="2099194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4E9F6-A237-4D2C-AD7B-65B752399D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EB886C3F-3D6F-4CF0-AEC6-72CAEC771E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ABC8ADC-2EB5-4D5B-9ACD-6DF668FAAF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333DF4-B0EA-4244-901B-CD667D788CB4}"/>
              </a:ext>
            </a:extLst>
          </p:cNvPr>
          <p:cNvSpPr>
            <a:spLocks noGrp="1"/>
          </p:cNvSpPr>
          <p:nvPr>
            <p:ph type="dt" sz="half" idx="10"/>
          </p:nvPr>
        </p:nvSpPr>
        <p:spPr/>
        <p:txBody>
          <a:bodyPr/>
          <a:lstStyle/>
          <a:p>
            <a:endParaRPr lang="en-AU"/>
          </a:p>
        </p:txBody>
      </p:sp>
      <p:sp>
        <p:nvSpPr>
          <p:cNvPr id="6" name="Footer Placeholder 5">
            <a:extLst>
              <a:ext uri="{FF2B5EF4-FFF2-40B4-BE49-F238E27FC236}">
                <a16:creationId xmlns:a16="http://schemas.microsoft.com/office/drawing/2014/main" id="{C0C880F9-159C-47EF-870C-6F417EF9434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4B42C7B-E45C-4F3C-A279-C07DD2E5FE1B}"/>
              </a:ext>
            </a:extLst>
          </p:cNvPr>
          <p:cNvSpPr>
            <a:spLocks noGrp="1"/>
          </p:cNvSpPr>
          <p:nvPr>
            <p:ph type="sldNum" sz="quarter" idx="12"/>
          </p:nvPr>
        </p:nvSpPr>
        <p:spPr>
          <a:xfrm>
            <a:off x="8610600" y="6356350"/>
            <a:ext cx="2743200" cy="365125"/>
          </a:xfrm>
          <a:prstGeom prst="rect">
            <a:avLst/>
          </a:prstGeom>
        </p:spPr>
        <p:txBody>
          <a:bodyPr/>
          <a:lstStyle/>
          <a:p>
            <a:fld id="{B16B5711-45B0-4391-A09F-2012164062A7}" type="slidenum">
              <a:rPr lang="en-AU" smtClean="0"/>
              <a:t>‹#›</a:t>
            </a:fld>
            <a:endParaRPr lang="en-AU"/>
          </a:p>
        </p:txBody>
      </p:sp>
    </p:spTree>
    <p:extLst>
      <p:ext uri="{BB962C8B-B14F-4D97-AF65-F5344CB8AC3E}">
        <p14:creationId xmlns:p14="http://schemas.microsoft.com/office/powerpoint/2010/main" val="1450012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8DD27-A2EF-45DF-96CC-1B255DD2C615}"/>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5B56CF78-47A6-46C9-859B-2357E2C83525}"/>
              </a:ext>
            </a:extLst>
          </p:cNvPr>
          <p:cNvSpPr>
            <a:spLocks noGrp="1"/>
          </p:cNvSpPr>
          <p:nvPr>
            <p:ph type="dt" sz="half" idx="10"/>
          </p:nvPr>
        </p:nvSpPr>
        <p:spPr/>
        <p:txBody>
          <a:bodyPr/>
          <a:lstStyle/>
          <a:p>
            <a:endParaRPr lang="en-AU"/>
          </a:p>
        </p:txBody>
      </p:sp>
      <p:sp>
        <p:nvSpPr>
          <p:cNvPr id="4" name="Footer Placeholder 3">
            <a:extLst>
              <a:ext uri="{FF2B5EF4-FFF2-40B4-BE49-F238E27FC236}">
                <a16:creationId xmlns:a16="http://schemas.microsoft.com/office/drawing/2014/main" id="{9503FE33-42E2-468F-86D3-391CEA84A154}"/>
              </a:ext>
            </a:extLst>
          </p:cNvPr>
          <p:cNvSpPr>
            <a:spLocks noGrp="1"/>
          </p:cNvSpPr>
          <p:nvPr>
            <p:ph type="ftr" sz="quarter" idx="11"/>
          </p:nvPr>
        </p:nvSpPr>
        <p:spPr/>
        <p:txBody>
          <a:bodyPr/>
          <a:lstStyle/>
          <a:p>
            <a:endParaRPr lang="en-AU"/>
          </a:p>
        </p:txBody>
      </p:sp>
      <p:sp>
        <p:nvSpPr>
          <p:cNvPr id="7" name="Text Placeholder 2">
            <a:extLst>
              <a:ext uri="{FF2B5EF4-FFF2-40B4-BE49-F238E27FC236}">
                <a16:creationId xmlns:a16="http://schemas.microsoft.com/office/drawing/2014/main" id="{02F79385-07FB-4755-9F1F-92477EA28FEC}"/>
              </a:ext>
            </a:extLst>
          </p:cNvPr>
          <p:cNvSpPr>
            <a:spLocks noGrp="1"/>
          </p:cNvSpPr>
          <p:nvPr>
            <p:ph idx="1"/>
          </p:nvPr>
        </p:nvSpPr>
        <p:spPr>
          <a:xfrm>
            <a:off x="838200" y="1271222"/>
            <a:ext cx="10515600" cy="486187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Slide Number Placeholder 5">
            <a:extLst>
              <a:ext uri="{FF2B5EF4-FFF2-40B4-BE49-F238E27FC236}">
                <a16:creationId xmlns:a16="http://schemas.microsoft.com/office/drawing/2014/main" id="{07CAB00F-5289-45D7-A6EE-6A1C539A9C0E}"/>
              </a:ext>
            </a:extLst>
          </p:cNvPr>
          <p:cNvSpPr txBox="1">
            <a:spLocks/>
          </p:cNvSpPr>
          <p:nvPr userDrawn="1"/>
        </p:nvSpPr>
        <p:spPr>
          <a:xfrm>
            <a:off x="8763000" y="6508751"/>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16E1CAE-D9C0-4D30-872C-49500B4B6DA5}" type="slidenum">
              <a:rPr lang="en-AU" smtClean="0"/>
              <a:pPr/>
              <a:t>‹#›</a:t>
            </a:fld>
            <a:endParaRPr lang="en-AU"/>
          </a:p>
        </p:txBody>
      </p:sp>
      <p:sp>
        <p:nvSpPr>
          <p:cNvPr id="9" name="Slide Number Placeholder 5">
            <a:extLst>
              <a:ext uri="{FF2B5EF4-FFF2-40B4-BE49-F238E27FC236}">
                <a16:creationId xmlns:a16="http://schemas.microsoft.com/office/drawing/2014/main" id="{9E038E47-DC4C-44DA-B222-6DD0178E0712}"/>
              </a:ext>
            </a:extLst>
          </p:cNvPr>
          <p:cNvSpPr>
            <a:spLocks noGrp="1"/>
          </p:cNvSpPr>
          <p:nvPr>
            <p:ph type="sldNum" sz="quarter" idx="12"/>
          </p:nvPr>
        </p:nvSpPr>
        <p:spPr>
          <a:xfrm>
            <a:off x="8610600" y="6356350"/>
            <a:ext cx="2259563" cy="365125"/>
          </a:xfrm>
          <a:prstGeom prst="rect">
            <a:avLst/>
          </a:prstGeom>
        </p:spPr>
        <p:txBody>
          <a:bodyPr/>
          <a:lstStyle/>
          <a:p>
            <a:fld id="{B16B5711-45B0-4391-A09F-2012164062A7}" type="slidenum">
              <a:rPr lang="en-AU" smtClean="0"/>
              <a:t>‹#›</a:t>
            </a:fld>
            <a:endParaRPr lang="en-AU" dirty="0"/>
          </a:p>
        </p:txBody>
      </p:sp>
    </p:spTree>
    <p:extLst>
      <p:ext uri="{BB962C8B-B14F-4D97-AF65-F5344CB8AC3E}">
        <p14:creationId xmlns:p14="http://schemas.microsoft.com/office/powerpoint/2010/main" val="1072520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41D9E-ADC3-4F50-AFE2-3EE9385FE8AD}"/>
              </a:ext>
            </a:extLst>
          </p:cNvPr>
          <p:cNvSpPr>
            <a:spLocks noGrp="1"/>
          </p:cNvSpPr>
          <p:nvPr>
            <p:ph type="title"/>
          </p:nvPr>
        </p:nvSpPr>
        <p:spPr>
          <a:xfrm>
            <a:off x="838201" y="410368"/>
            <a:ext cx="10515600" cy="1325563"/>
          </a:xfrm>
        </p:spPr>
        <p:txBody>
          <a:bodyPr/>
          <a:lstStyle>
            <a:lvl1pPr>
              <a:defRPr>
                <a:latin typeface="FS Me Pro" panose="02000506040000020004" pitchFamily="50" charset="0"/>
              </a:defRPr>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8591534-DDC7-4C2E-BD96-CD8A4781C4D4}"/>
              </a:ext>
            </a:extLst>
          </p:cNvPr>
          <p:cNvSpPr>
            <a:spLocks noGrp="1"/>
          </p:cNvSpPr>
          <p:nvPr>
            <p:ph idx="1"/>
          </p:nvPr>
        </p:nvSpPr>
        <p:spPr/>
        <p:txBody>
          <a:bodyPr/>
          <a:lstStyle>
            <a:lvl1pPr>
              <a:defRPr>
                <a:latin typeface="FS Me Pro Light" panose="02000506030000020004" pitchFamily="50" charset="0"/>
              </a:defRPr>
            </a:lvl1pPr>
            <a:lvl2pPr>
              <a:defRPr>
                <a:latin typeface="FS Me Pro Light" panose="02000506030000020004" pitchFamily="50" charset="0"/>
              </a:defRPr>
            </a:lvl2pPr>
            <a:lvl3pPr>
              <a:defRPr>
                <a:latin typeface="FS Me Pro Light" panose="02000506030000020004" pitchFamily="50" charset="0"/>
              </a:defRPr>
            </a:lvl3pPr>
            <a:lvl4pPr>
              <a:defRPr>
                <a:latin typeface="FS Me Pro Light" panose="02000506030000020004" pitchFamily="50" charset="0"/>
              </a:defRPr>
            </a:lvl4pPr>
            <a:lvl5pPr>
              <a:defRPr>
                <a:latin typeface="FS Me Pro Light" panose="0200050603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450984B-EAEE-4BB6-A456-4122E331CC70}"/>
              </a:ext>
            </a:extLst>
          </p:cNvPr>
          <p:cNvSpPr>
            <a:spLocks noGrp="1"/>
          </p:cNvSpPr>
          <p:nvPr>
            <p:ph type="dt" sz="half" idx="10"/>
          </p:nvPr>
        </p:nvSpPr>
        <p:spPr/>
        <p:txBody>
          <a:bodyPr/>
          <a:lstStyle>
            <a:lvl1pPr>
              <a:defRPr/>
            </a:lvl1pPr>
          </a:lstStyle>
          <a:p>
            <a:endParaRPr lang="en-AU"/>
          </a:p>
        </p:txBody>
      </p:sp>
      <p:sp>
        <p:nvSpPr>
          <p:cNvPr id="5" name="Footer Placeholder 4">
            <a:extLst>
              <a:ext uri="{FF2B5EF4-FFF2-40B4-BE49-F238E27FC236}">
                <a16:creationId xmlns:a16="http://schemas.microsoft.com/office/drawing/2014/main" id="{6AD50A6F-9336-460E-856B-B2358437D40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895F853-7502-4757-8BC7-A32F3F637278}"/>
              </a:ext>
            </a:extLst>
          </p:cNvPr>
          <p:cNvSpPr>
            <a:spLocks noGrp="1"/>
          </p:cNvSpPr>
          <p:nvPr>
            <p:ph type="sldNum" sz="quarter" idx="12"/>
          </p:nvPr>
        </p:nvSpPr>
        <p:spPr>
          <a:xfrm>
            <a:off x="8610600" y="6356350"/>
            <a:ext cx="2259563" cy="365125"/>
          </a:xfrm>
          <a:prstGeom prst="rect">
            <a:avLst/>
          </a:prstGeom>
        </p:spPr>
        <p:txBody>
          <a:bodyPr/>
          <a:lstStyle/>
          <a:p>
            <a:fld id="{B16B5711-45B0-4391-A09F-2012164062A7}" type="slidenum">
              <a:rPr lang="en-AU" smtClean="0"/>
              <a:t>‹#›</a:t>
            </a:fld>
            <a:endParaRPr lang="en-AU" dirty="0"/>
          </a:p>
        </p:txBody>
      </p:sp>
    </p:spTree>
    <p:extLst>
      <p:ext uri="{BB962C8B-B14F-4D97-AF65-F5344CB8AC3E}">
        <p14:creationId xmlns:p14="http://schemas.microsoft.com/office/powerpoint/2010/main" val="4009956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54AEF71-B2A5-4507-8E31-D193368110F8}"/>
              </a:ext>
            </a:extLst>
          </p:cNvPr>
          <p:cNvSpPr/>
          <p:nvPr userDrawn="1"/>
        </p:nvSpPr>
        <p:spPr>
          <a:xfrm>
            <a:off x="0" y="1"/>
            <a:ext cx="2906162" cy="6858000"/>
          </a:xfrm>
          <a:prstGeom prst="rect">
            <a:avLst/>
          </a:prstGeom>
          <a:solidFill>
            <a:srgbClr val="03A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a:extLst>
              <a:ext uri="{FF2B5EF4-FFF2-40B4-BE49-F238E27FC236}">
                <a16:creationId xmlns:a16="http://schemas.microsoft.com/office/drawing/2014/main" id="{2B187BB6-0471-473B-B2DE-171EE8C59586}"/>
              </a:ext>
            </a:extLst>
          </p:cNvPr>
          <p:cNvSpPr>
            <a:spLocks noGrp="1"/>
          </p:cNvSpPr>
          <p:nvPr>
            <p:ph type="title"/>
          </p:nvPr>
        </p:nvSpPr>
        <p:spPr>
          <a:xfrm>
            <a:off x="831850" y="1709738"/>
            <a:ext cx="10515600" cy="2852737"/>
          </a:xfrm>
        </p:spPr>
        <p:txBody>
          <a:bodyPr anchor="b"/>
          <a:lstStyle>
            <a:lvl1pPr>
              <a:defRPr sz="6000">
                <a:latin typeface="FS Me Pro" panose="02000506040000020004" pitchFamily="50" charset="0"/>
              </a:defRPr>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CD71D646-D11A-4EB6-819D-ECD01FC72C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C72E7B-3A42-4FF3-B7B9-4F6CAC14CE5D}"/>
              </a:ext>
            </a:extLst>
          </p:cNvPr>
          <p:cNvSpPr>
            <a:spLocks noGrp="1"/>
          </p:cNvSpPr>
          <p:nvPr>
            <p:ph type="dt" sz="half" idx="10"/>
          </p:nvPr>
        </p:nvSpPr>
        <p:spPr/>
        <p:txBody>
          <a:bodyPr/>
          <a:lstStyle>
            <a:lvl1pPr>
              <a:defRPr/>
            </a:lvl1pPr>
          </a:lstStyle>
          <a:p>
            <a:endParaRPr lang="en-AU"/>
          </a:p>
        </p:txBody>
      </p:sp>
      <p:sp>
        <p:nvSpPr>
          <p:cNvPr id="5" name="Footer Placeholder 4">
            <a:extLst>
              <a:ext uri="{FF2B5EF4-FFF2-40B4-BE49-F238E27FC236}">
                <a16:creationId xmlns:a16="http://schemas.microsoft.com/office/drawing/2014/main" id="{3701E492-8A32-419F-BCFB-793915B339DD}"/>
              </a:ext>
            </a:extLst>
          </p:cNvPr>
          <p:cNvSpPr>
            <a:spLocks noGrp="1"/>
          </p:cNvSpPr>
          <p:nvPr>
            <p:ph type="ftr" sz="quarter" idx="11"/>
          </p:nvPr>
        </p:nvSpPr>
        <p:spPr/>
        <p:txBody>
          <a:bodyPr/>
          <a:lstStyle/>
          <a:p>
            <a:endParaRPr lang="en-AU"/>
          </a:p>
        </p:txBody>
      </p:sp>
      <p:sp>
        <p:nvSpPr>
          <p:cNvPr id="8" name="Slide Number Placeholder 5">
            <a:extLst>
              <a:ext uri="{FF2B5EF4-FFF2-40B4-BE49-F238E27FC236}">
                <a16:creationId xmlns:a16="http://schemas.microsoft.com/office/drawing/2014/main" id="{1D1FD58F-2521-442A-92D2-D32CC4D04112}"/>
              </a:ext>
            </a:extLst>
          </p:cNvPr>
          <p:cNvSpPr>
            <a:spLocks noGrp="1"/>
          </p:cNvSpPr>
          <p:nvPr>
            <p:ph type="sldNum" sz="quarter" idx="12"/>
          </p:nvPr>
        </p:nvSpPr>
        <p:spPr>
          <a:xfrm>
            <a:off x="8610600" y="6356350"/>
            <a:ext cx="2259563" cy="365125"/>
          </a:xfrm>
          <a:prstGeom prst="rect">
            <a:avLst/>
          </a:prstGeom>
        </p:spPr>
        <p:txBody>
          <a:bodyPr/>
          <a:lstStyle/>
          <a:p>
            <a:fld id="{B16B5711-45B0-4391-A09F-2012164062A7}" type="slidenum">
              <a:rPr lang="en-AU" smtClean="0"/>
              <a:t>‹#›</a:t>
            </a:fld>
            <a:endParaRPr lang="en-AU" dirty="0"/>
          </a:p>
        </p:txBody>
      </p:sp>
    </p:spTree>
    <p:extLst>
      <p:ext uri="{BB962C8B-B14F-4D97-AF65-F5344CB8AC3E}">
        <p14:creationId xmlns:p14="http://schemas.microsoft.com/office/powerpoint/2010/main" val="859272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7DC8D83-1770-3F44-A4B9-689645A79A5A}"/>
              </a:ext>
            </a:extLst>
          </p:cNvPr>
          <p:cNvSpPr/>
          <p:nvPr userDrawn="1"/>
        </p:nvSpPr>
        <p:spPr>
          <a:xfrm>
            <a:off x="0" y="1"/>
            <a:ext cx="12192000" cy="6858000"/>
          </a:xfrm>
          <a:prstGeom prst="rect">
            <a:avLst/>
          </a:prstGeom>
          <a:solidFill>
            <a:srgbClr val="03A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Title 1"/>
          <p:cNvSpPr>
            <a:spLocks noGrp="1"/>
          </p:cNvSpPr>
          <p:nvPr>
            <p:ph type="ctrTitle" hasCustomPrompt="1"/>
          </p:nvPr>
        </p:nvSpPr>
        <p:spPr>
          <a:xfrm>
            <a:off x="3534056" y="2611876"/>
            <a:ext cx="5072009" cy="631219"/>
          </a:xfrm>
        </p:spPr>
        <p:txBody>
          <a:bodyPr anchor="b">
            <a:normAutofit/>
          </a:bodyPr>
          <a:lstStyle>
            <a:lvl1pPr algn="ctr">
              <a:defRPr sz="3200" b="1" i="0" baseline="0">
                <a:solidFill>
                  <a:schemeClr val="tx1"/>
                </a:solidFill>
                <a:latin typeface="Lucida Sans" panose="020B0602030504020204" pitchFamily="34" charset="0"/>
              </a:defRPr>
            </a:lvl1pPr>
          </a:lstStyle>
          <a:p>
            <a:r>
              <a:rPr lang="en-US"/>
              <a:t>Slide Title</a:t>
            </a:r>
            <a:endParaRPr lang="en-AU"/>
          </a:p>
        </p:txBody>
      </p:sp>
      <p:pic>
        <p:nvPicPr>
          <p:cNvPr id="6" name="Picture 5">
            <a:extLst>
              <a:ext uri="{FF2B5EF4-FFF2-40B4-BE49-F238E27FC236}">
                <a16:creationId xmlns:a16="http://schemas.microsoft.com/office/drawing/2014/main" id="{765C5D29-CFCB-624B-A0CC-DEC8EFE50BD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724629" y="3852693"/>
            <a:ext cx="2956128" cy="2956128"/>
          </a:xfrm>
          <a:prstGeom prst="rect">
            <a:avLst/>
          </a:prstGeom>
        </p:spPr>
      </p:pic>
      <p:sp>
        <p:nvSpPr>
          <p:cNvPr id="8" name="Oval 7">
            <a:extLst>
              <a:ext uri="{FF2B5EF4-FFF2-40B4-BE49-F238E27FC236}">
                <a16:creationId xmlns:a16="http://schemas.microsoft.com/office/drawing/2014/main" id="{7206CAF1-DD0F-2F43-A955-FD155E6CA6F5}"/>
              </a:ext>
            </a:extLst>
          </p:cNvPr>
          <p:cNvSpPr/>
          <p:nvPr userDrawn="1"/>
        </p:nvSpPr>
        <p:spPr>
          <a:xfrm>
            <a:off x="11694812" y="4755745"/>
            <a:ext cx="994384" cy="9943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906685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DA56E-BB04-4185-9381-682DD890CD50}"/>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BA5B897-DF55-49BF-8ACC-666734EE3C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6688A38-44AF-4442-87B1-53B99B79BA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EA8760C0-054B-4046-BD90-9680621E9088}"/>
              </a:ext>
            </a:extLst>
          </p:cNvPr>
          <p:cNvSpPr>
            <a:spLocks noGrp="1"/>
          </p:cNvSpPr>
          <p:nvPr>
            <p:ph type="dt" sz="half" idx="10"/>
          </p:nvPr>
        </p:nvSpPr>
        <p:spPr/>
        <p:txBody>
          <a:bodyPr/>
          <a:lstStyle/>
          <a:p>
            <a:endParaRPr lang="en-AU"/>
          </a:p>
        </p:txBody>
      </p:sp>
      <p:sp>
        <p:nvSpPr>
          <p:cNvPr id="6" name="Footer Placeholder 5">
            <a:extLst>
              <a:ext uri="{FF2B5EF4-FFF2-40B4-BE49-F238E27FC236}">
                <a16:creationId xmlns:a16="http://schemas.microsoft.com/office/drawing/2014/main" id="{6FF9504C-9EC6-4ACB-B1E7-B4061ACE7532}"/>
              </a:ext>
            </a:extLst>
          </p:cNvPr>
          <p:cNvSpPr>
            <a:spLocks noGrp="1"/>
          </p:cNvSpPr>
          <p:nvPr>
            <p:ph type="ftr" sz="quarter" idx="11"/>
          </p:nvPr>
        </p:nvSpPr>
        <p:spPr/>
        <p:txBody>
          <a:bodyPr/>
          <a:lstStyle/>
          <a:p>
            <a:endParaRPr lang="en-AU"/>
          </a:p>
        </p:txBody>
      </p:sp>
      <p:sp>
        <p:nvSpPr>
          <p:cNvPr id="8" name="Slide Number Placeholder 5">
            <a:extLst>
              <a:ext uri="{FF2B5EF4-FFF2-40B4-BE49-F238E27FC236}">
                <a16:creationId xmlns:a16="http://schemas.microsoft.com/office/drawing/2014/main" id="{FBF1432B-36A2-4A3D-A0C6-C24D29492482}"/>
              </a:ext>
            </a:extLst>
          </p:cNvPr>
          <p:cNvSpPr>
            <a:spLocks noGrp="1"/>
          </p:cNvSpPr>
          <p:nvPr>
            <p:ph type="sldNum" sz="quarter" idx="12"/>
          </p:nvPr>
        </p:nvSpPr>
        <p:spPr>
          <a:xfrm>
            <a:off x="8610600" y="6356350"/>
            <a:ext cx="2259563" cy="365125"/>
          </a:xfrm>
          <a:prstGeom prst="rect">
            <a:avLst/>
          </a:prstGeom>
        </p:spPr>
        <p:txBody>
          <a:bodyPr/>
          <a:lstStyle/>
          <a:p>
            <a:fld id="{B16B5711-45B0-4391-A09F-2012164062A7}" type="slidenum">
              <a:rPr lang="en-AU" smtClean="0"/>
              <a:t>‹#›</a:t>
            </a:fld>
            <a:endParaRPr lang="en-AU" dirty="0"/>
          </a:p>
        </p:txBody>
      </p:sp>
    </p:spTree>
    <p:extLst>
      <p:ext uri="{BB962C8B-B14F-4D97-AF65-F5344CB8AC3E}">
        <p14:creationId xmlns:p14="http://schemas.microsoft.com/office/powerpoint/2010/main" val="261179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7BFD4-FBC6-4C8D-BD6B-196FFB2F250E}"/>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D2F916E-A11E-40E1-BE8E-56D0439E40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8F814D-BA64-4665-9222-EDF437B757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2654D90-CD3D-4FC8-AD64-9EE6B8925C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3E231C-574E-48F2-A09C-1593C0292E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BC4F4B79-6A89-4C80-9800-50BF225C2FDC}"/>
              </a:ext>
            </a:extLst>
          </p:cNvPr>
          <p:cNvSpPr>
            <a:spLocks noGrp="1"/>
          </p:cNvSpPr>
          <p:nvPr>
            <p:ph type="dt" sz="half" idx="10"/>
          </p:nvPr>
        </p:nvSpPr>
        <p:spPr/>
        <p:txBody>
          <a:bodyPr/>
          <a:lstStyle/>
          <a:p>
            <a:endParaRPr lang="en-AU"/>
          </a:p>
        </p:txBody>
      </p:sp>
      <p:sp>
        <p:nvSpPr>
          <p:cNvPr id="8" name="Footer Placeholder 7">
            <a:extLst>
              <a:ext uri="{FF2B5EF4-FFF2-40B4-BE49-F238E27FC236}">
                <a16:creationId xmlns:a16="http://schemas.microsoft.com/office/drawing/2014/main" id="{D3D26ED0-803D-4A06-A1FC-5B6C9176EE02}"/>
              </a:ext>
            </a:extLst>
          </p:cNvPr>
          <p:cNvSpPr>
            <a:spLocks noGrp="1"/>
          </p:cNvSpPr>
          <p:nvPr>
            <p:ph type="ftr" sz="quarter" idx="11"/>
          </p:nvPr>
        </p:nvSpPr>
        <p:spPr/>
        <p:txBody>
          <a:bodyPr/>
          <a:lstStyle/>
          <a:p>
            <a:endParaRPr lang="en-AU"/>
          </a:p>
        </p:txBody>
      </p:sp>
      <p:sp>
        <p:nvSpPr>
          <p:cNvPr id="10" name="Slide Number Placeholder 5">
            <a:extLst>
              <a:ext uri="{FF2B5EF4-FFF2-40B4-BE49-F238E27FC236}">
                <a16:creationId xmlns:a16="http://schemas.microsoft.com/office/drawing/2014/main" id="{AA24E0B7-AA17-4461-92FD-28956006457B}"/>
              </a:ext>
            </a:extLst>
          </p:cNvPr>
          <p:cNvSpPr>
            <a:spLocks noGrp="1"/>
          </p:cNvSpPr>
          <p:nvPr>
            <p:ph type="sldNum" sz="quarter" idx="12"/>
          </p:nvPr>
        </p:nvSpPr>
        <p:spPr>
          <a:xfrm>
            <a:off x="8610600" y="6356350"/>
            <a:ext cx="2259563" cy="365125"/>
          </a:xfrm>
          <a:prstGeom prst="rect">
            <a:avLst/>
          </a:prstGeom>
        </p:spPr>
        <p:txBody>
          <a:bodyPr/>
          <a:lstStyle/>
          <a:p>
            <a:fld id="{B16B5711-45B0-4391-A09F-2012164062A7}" type="slidenum">
              <a:rPr lang="en-AU" smtClean="0"/>
              <a:t>‹#›</a:t>
            </a:fld>
            <a:endParaRPr lang="en-AU" dirty="0"/>
          </a:p>
        </p:txBody>
      </p:sp>
    </p:spTree>
    <p:extLst>
      <p:ext uri="{BB962C8B-B14F-4D97-AF65-F5344CB8AC3E}">
        <p14:creationId xmlns:p14="http://schemas.microsoft.com/office/powerpoint/2010/main" val="676000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BA18E-53BA-425B-AA74-7E1DB74348D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D7C9CA55-83EB-4220-94B8-B74675EFCBEC}"/>
              </a:ext>
            </a:extLst>
          </p:cNvPr>
          <p:cNvSpPr>
            <a:spLocks noGrp="1"/>
          </p:cNvSpPr>
          <p:nvPr>
            <p:ph type="dt" sz="half" idx="10"/>
          </p:nvPr>
        </p:nvSpPr>
        <p:spPr/>
        <p:txBody>
          <a:bodyPr/>
          <a:lstStyle>
            <a:lvl1pPr>
              <a:defRPr/>
            </a:lvl1pPr>
          </a:lstStyle>
          <a:p>
            <a:endParaRPr lang="en-AU"/>
          </a:p>
        </p:txBody>
      </p:sp>
      <p:sp>
        <p:nvSpPr>
          <p:cNvPr id="4" name="Footer Placeholder 3">
            <a:extLst>
              <a:ext uri="{FF2B5EF4-FFF2-40B4-BE49-F238E27FC236}">
                <a16:creationId xmlns:a16="http://schemas.microsoft.com/office/drawing/2014/main" id="{DF173083-1DCA-48AD-8CBE-18A847E07CC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11D0D1-DEA8-4141-A0B6-7886E0FA68BB}"/>
              </a:ext>
            </a:extLst>
          </p:cNvPr>
          <p:cNvSpPr>
            <a:spLocks noGrp="1"/>
          </p:cNvSpPr>
          <p:nvPr>
            <p:ph type="sldNum" sz="quarter" idx="12"/>
          </p:nvPr>
        </p:nvSpPr>
        <p:spPr>
          <a:xfrm>
            <a:off x="8610600" y="6356350"/>
            <a:ext cx="2259563" cy="365125"/>
          </a:xfrm>
          <a:prstGeom prst="rect">
            <a:avLst/>
          </a:prstGeom>
        </p:spPr>
        <p:txBody>
          <a:bodyPr/>
          <a:lstStyle/>
          <a:p>
            <a:fld id="{B16B5711-45B0-4391-A09F-2012164062A7}" type="slidenum">
              <a:rPr lang="en-AU" smtClean="0"/>
              <a:t>‹#›</a:t>
            </a:fld>
            <a:endParaRPr lang="en-AU" dirty="0"/>
          </a:p>
        </p:txBody>
      </p:sp>
    </p:spTree>
    <p:extLst>
      <p:ext uri="{BB962C8B-B14F-4D97-AF65-F5344CB8AC3E}">
        <p14:creationId xmlns:p14="http://schemas.microsoft.com/office/powerpoint/2010/main" val="241400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7A4FF7-7643-4C79-A369-C930DAF824CB}"/>
              </a:ext>
            </a:extLst>
          </p:cNvPr>
          <p:cNvSpPr>
            <a:spLocks noGrp="1"/>
          </p:cNvSpPr>
          <p:nvPr>
            <p:ph type="dt" sz="half" idx="10"/>
          </p:nvPr>
        </p:nvSpPr>
        <p:spPr/>
        <p:txBody>
          <a:bodyPr/>
          <a:lstStyle/>
          <a:p>
            <a:endParaRPr lang="en-AU"/>
          </a:p>
        </p:txBody>
      </p:sp>
      <p:sp>
        <p:nvSpPr>
          <p:cNvPr id="3" name="Footer Placeholder 2">
            <a:extLst>
              <a:ext uri="{FF2B5EF4-FFF2-40B4-BE49-F238E27FC236}">
                <a16:creationId xmlns:a16="http://schemas.microsoft.com/office/drawing/2014/main" id="{1143E615-4C34-4359-9500-325584155695}"/>
              </a:ext>
            </a:extLst>
          </p:cNvPr>
          <p:cNvSpPr>
            <a:spLocks noGrp="1"/>
          </p:cNvSpPr>
          <p:nvPr>
            <p:ph type="ftr" sz="quarter" idx="11"/>
          </p:nvPr>
        </p:nvSpPr>
        <p:spPr/>
        <p:txBody>
          <a:bodyPr/>
          <a:lstStyle/>
          <a:p>
            <a:endParaRPr lang="en-AU"/>
          </a:p>
        </p:txBody>
      </p:sp>
      <p:sp>
        <p:nvSpPr>
          <p:cNvPr id="5" name="Slide Number Placeholder 5">
            <a:extLst>
              <a:ext uri="{FF2B5EF4-FFF2-40B4-BE49-F238E27FC236}">
                <a16:creationId xmlns:a16="http://schemas.microsoft.com/office/drawing/2014/main" id="{AA290778-BBD4-4BDF-AD94-A7BDC6415432}"/>
              </a:ext>
            </a:extLst>
          </p:cNvPr>
          <p:cNvSpPr>
            <a:spLocks noGrp="1"/>
          </p:cNvSpPr>
          <p:nvPr>
            <p:ph type="sldNum" sz="quarter" idx="12"/>
          </p:nvPr>
        </p:nvSpPr>
        <p:spPr>
          <a:xfrm>
            <a:off x="8610600" y="6356350"/>
            <a:ext cx="2259563" cy="365125"/>
          </a:xfrm>
          <a:prstGeom prst="rect">
            <a:avLst/>
          </a:prstGeom>
        </p:spPr>
        <p:txBody>
          <a:bodyPr/>
          <a:lstStyle/>
          <a:p>
            <a:fld id="{B16B5711-45B0-4391-A09F-2012164062A7}" type="slidenum">
              <a:rPr lang="en-AU" smtClean="0"/>
              <a:t>‹#›</a:t>
            </a:fld>
            <a:endParaRPr lang="en-AU" dirty="0"/>
          </a:p>
        </p:txBody>
      </p:sp>
    </p:spTree>
    <p:extLst>
      <p:ext uri="{BB962C8B-B14F-4D97-AF65-F5344CB8AC3E}">
        <p14:creationId xmlns:p14="http://schemas.microsoft.com/office/powerpoint/2010/main" val="2151315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375A7-0269-41D4-86AF-744E921A88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D88E8C3F-AFCB-40CE-868E-E78989DCA2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EFFD75B-F496-40B3-8472-5A9D3A870F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697437-EAD6-47DF-8F28-E008E9962D05}"/>
              </a:ext>
            </a:extLst>
          </p:cNvPr>
          <p:cNvSpPr>
            <a:spLocks noGrp="1"/>
          </p:cNvSpPr>
          <p:nvPr>
            <p:ph type="dt" sz="half" idx="10"/>
          </p:nvPr>
        </p:nvSpPr>
        <p:spPr/>
        <p:txBody>
          <a:bodyPr/>
          <a:lstStyle/>
          <a:p>
            <a:endParaRPr lang="en-AU"/>
          </a:p>
        </p:txBody>
      </p:sp>
      <p:sp>
        <p:nvSpPr>
          <p:cNvPr id="6" name="Footer Placeholder 5">
            <a:extLst>
              <a:ext uri="{FF2B5EF4-FFF2-40B4-BE49-F238E27FC236}">
                <a16:creationId xmlns:a16="http://schemas.microsoft.com/office/drawing/2014/main" id="{0F67E4B5-E731-4B94-9713-3774D69799F8}"/>
              </a:ext>
            </a:extLst>
          </p:cNvPr>
          <p:cNvSpPr>
            <a:spLocks noGrp="1"/>
          </p:cNvSpPr>
          <p:nvPr>
            <p:ph type="ftr" sz="quarter" idx="11"/>
          </p:nvPr>
        </p:nvSpPr>
        <p:spPr/>
        <p:txBody>
          <a:bodyPr/>
          <a:lstStyle/>
          <a:p>
            <a:endParaRPr lang="en-AU"/>
          </a:p>
        </p:txBody>
      </p:sp>
      <p:sp>
        <p:nvSpPr>
          <p:cNvPr id="8" name="Slide Number Placeholder 5">
            <a:extLst>
              <a:ext uri="{FF2B5EF4-FFF2-40B4-BE49-F238E27FC236}">
                <a16:creationId xmlns:a16="http://schemas.microsoft.com/office/drawing/2014/main" id="{BD7EE038-D2E1-4DBC-8414-69C3AF5D5F82}"/>
              </a:ext>
            </a:extLst>
          </p:cNvPr>
          <p:cNvSpPr>
            <a:spLocks noGrp="1"/>
          </p:cNvSpPr>
          <p:nvPr>
            <p:ph type="sldNum" sz="quarter" idx="12"/>
          </p:nvPr>
        </p:nvSpPr>
        <p:spPr>
          <a:xfrm>
            <a:off x="8610600" y="6356350"/>
            <a:ext cx="2259563" cy="365125"/>
          </a:xfrm>
          <a:prstGeom prst="rect">
            <a:avLst/>
          </a:prstGeom>
        </p:spPr>
        <p:txBody>
          <a:bodyPr/>
          <a:lstStyle/>
          <a:p>
            <a:fld id="{B16B5711-45B0-4391-A09F-2012164062A7}" type="slidenum">
              <a:rPr lang="en-AU" smtClean="0"/>
              <a:t>‹#›</a:t>
            </a:fld>
            <a:endParaRPr lang="en-AU" dirty="0"/>
          </a:p>
        </p:txBody>
      </p:sp>
    </p:spTree>
    <p:extLst>
      <p:ext uri="{BB962C8B-B14F-4D97-AF65-F5344CB8AC3E}">
        <p14:creationId xmlns:p14="http://schemas.microsoft.com/office/powerpoint/2010/main" val="1919305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084123-B233-4EE0-9196-C13204469B64}"/>
              </a:ext>
            </a:extLst>
          </p:cNvPr>
          <p:cNvSpPr>
            <a:spLocks noGrp="1"/>
          </p:cNvSpPr>
          <p:nvPr>
            <p:ph type="title"/>
          </p:nvPr>
        </p:nvSpPr>
        <p:spPr>
          <a:xfrm>
            <a:off x="838201" y="410368"/>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16B32A0-F928-4259-B8AF-727F330759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to edit Master text styles</a:t>
            </a:r>
          </a:p>
        </p:txBody>
      </p:sp>
      <p:sp>
        <p:nvSpPr>
          <p:cNvPr id="4" name="Date Placeholder 3">
            <a:extLst>
              <a:ext uri="{FF2B5EF4-FFF2-40B4-BE49-F238E27FC236}">
                <a16:creationId xmlns:a16="http://schemas.microsoft.com/office/drawing/2014/main" id="{2ACF0C4B-9F19-437B-979C-5B45FCC6E926}"/>
              </a:ext>
            </a:extLst>
          </p:cNvPr>
          <p:cNvSpPr>
            <a:spLocks noGrp="1"/>
          </p:cNvSpPr>
          <p:nvPr>
            <p:ph type="dt" sz="half" idx="2"/>
          </p:nvPr>
        </p:nvSpPr>
        <p:spPr>
          <a:xfrm>
            <a:off x="838200" y="6356349"/>
            <a:ext cx="3352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a:p>
        </p:txBody>
      </p:sp>
      <p:sp>
        <p:nvSpPr>
          <p:cNvPr id="5" name="Footer Placeholder 4">
            <a:extLst>
              <a:ext uri="{FF2B5EF4-FFF2-40B4-BE49-F238E27FC236}">
                <a16:creationId xmlns:a16="http://schemas.microsoft.com/office/drawing/2014/main" id="{9DB66558-770A-4A2E-96F8-502CFA2BC1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B2706105-82B4-458E-86BE-3AE6BE575A68}"/>
              </a:ext>
            </a:extLst>
          </p:cNvPr>
          <p:cNvSpPr>
            <a:spLocks noGrp="1"/>
          </p:cNvSpPr>
          <p:nvPr>
            <p:ph type="sldNum" sz="quarter" idx="4"/>
          </p:nvPr>
        </p:nvSpPr>
        <p:spPr>
          <a:xfrm>
            <a:off x="8610600" y="6356350"/>
            <a:ext cx="232900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B5711-45B0-4391-A09F-2012164062A7}" type="slidenum">
              <a:rPr lang="en-AU" smtClean="0"/>
              <a:t>‹#›</a:t>
            </a:fld>
            <a:endParaRPr lang="en-AU"/>
          </a:p>
        </p:txBody>
      </p:sp>
      <p:pic>
        <p:nvPicPr>
          <p:cNvPr id="7" name="Picture 6">
            <a:extLst>
              <a:ext uri="{FF2B5EF4-FFF2-40B4-BE49-F238E27FC236}">
                <a16:creationId xmlns:a16="http://schemas.microsoft.com/office/drawing/2014/main" id="{00E94CA5-BA8F-41AC-979B-139FE7A93680}"/>
              </a:ext>
            </a:extLst>
          </p:cNvPr>
          <p:cNvPicPr>
            <a:picLocks noChangeAspect="1"/>
          </p:cNvPicPr>
          <p:nvPr userDrawn="1"/>
        </p:nvPicPr>
        <p:blipFill rotWithShape="1">
          <a:blip r:embed="rId13" cstate="print">
            <a:extLst>
              <a:ext uri="{28A0092B-C50C-407E-A947-70E740481C1C}">
                <a14:useLocalDpi xmlns:a14="http://schemas.microsoft.com/office/drawing/2010/main"/>
              </a:ext>
            </a:extLst>
          </a:blip>
          <a:srcRect/>
          <a:stretch/>
        </p:blipFill>
        <p:spPr>
          <a:xfrm>
            <a:off x="11811000" y="5738757"/>
            <a:ext cx="381000" cy="1438676"/>
          </a:xfrm>
          <a:prstGeom prst="rect">
            <a:avLst/>
          </a:prstGeom>
        </p:spPr>
      </p:pic>
      <p:pic>
        <p:nvPicPr>
          <p:cNvPr id="8" name="Picture 7">
            <a:extLst>
              <a:ext uri="{FF2B5EF4-FFF2-40B4-BE49-F238E27FC236}">
                <a16:creationId xmlns:a16="http://schemas.microsoft.com/office/drawing/2014/main" id="{DE664B23-D4C7-43E3-BAA4-D7388C11DB41}"/>
              </a:ext>
            </a:extLst>
          </p:cNvPr>
          <p:cNvPicPr>
            <a:picLocks noChangeAspect="1"/>
          </p:cNvPicPr>
          <p:nvPr userDrawn="1"/>
        </p:nvPicPr>
        <p:blipFill rotWithShape="1">
          <a:blip r:embed="rId14" cstate="print">
            <a:extLst>
              <a:ext uri="{28A0092B-C50C-407E-A947-70E740481C1C}">
                <a14:useLocalDpi xmlns:a14="http://schemas.microsoft.com/office/drawing/2010/main"/>
              </a:ext>
            </a:extLst>
          </a:blip>
          <a:srcRect/>
          <a:stretch/>
        </p:blipFill>
        <p:spPr>
          <a:xfrm>
            <a:off x="10939602" y="6176965"/>
            <a:ext cx="871399" cy="544512"/>
          </a:xfrm>
          <a:prstGeom prst="rect">
            <a:avLst/>
          </a:prstGeom>
        </p:spPr>
      </p:pic>
      <p:sp>
        <p:nvSpPr>
          <p:cNvPr id="9" name="Rectangle 8">
            <a:extLst>
              <a:ext uri="{FF2B5EF4-FFF2-40B4-BE49-F238E27FC236}">
                <a16:creationId xmlns:a16="http://schemas.microsoft.com/office/drawing/2014/main" id="{E374865A-48D4-42AA-945A-C9690D807D77}"/>
              </a:ext>
            </a:extLst>
          </p:cNvPr>
          <p:cNvSpPr/>
          <p:nvPr userDrawn="1"/>
        </p:nvSpPr>
        <p:spPr>
          <a:xfrm>
            <a:off x="0" y="1"/>
            <a:ext cx="12192000" cy="260412"/>
          </a:xfrm>
          <a:prstGeom prst="rect">
            <a:avLst/>
          </a:prstGeom>
          <a:solidFill>
            <a:srgbClr val="03A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a:ln>
                <a:noFill/>
              </a:ln>
            </a:endParaRPr>
          </a:p>
        </p:txBody>
      </p:sp>
    </p:spTree>
    <p:extLst>
      <p:ext uri="{BB962C8B-B14F-4D97-AF65-F5344CB8AC3E}">
        <p14:creationId xmlns:p14="http://schemas.microsoft.com/office/powerpoint/2010/main" val="204836690"/>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72" r:id="rId4"/>
    <p:sldLayoutId id="2147483764" r:id="rId5"/>
    <p:sldLayoutId id="2147483765" r:id="rId6"/>
    <p:sldLayoutId id="2147483766" r:id="rId7"/>
    <p:sldLayoutId id="2147483767" r:id="rId8"/>
    <p:sldLayoutId id="2147483768" r:id="rId9"/>
    <p:sldLayoutId id="2147483769" r:id="rId10"/>
    <p:sldLayoutId id="2147483773" r:id="rId11"/>
  </p:sldLayoutIdLst>
  <p:hf hdr="0" ftr="0" dt="0"/>
  <p:txStyles>
    <p:titleStyle>
      <a:lvl1pPr algn="l" defTabSz="914400" rtl="0" eaLnBrk="1" latinLnBrk="0" hangingPunct="1">
        <a:lnSpc>
          <a:spcPct val="90000"/>
        </a:lnSpc>
        <a:spcBef>
          <a:spcPct val="0"/>
        </a:spcBef>
        <a:buNone/>
        <a:defRPr sz="5400" b="1" kern="1200">
          <a:solidFill>
            <a:schemeClr val="tx1"/>
          </a:solidFill>
          <a:latin typeface="FS Me Pro" panose="02000506040000020004" pitchFamily="50" charset="0"/>
          <a:ea typeface="+mj-ea"/>
          <a:cs typeface="+mj-cs"/>
        </a:defRPr>
      </a:lvl1pPr>
    </p:titleStyle>
    <p:body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kern="1200">
          <a:solidFill>
            <a:schemeClr val="tx1"/>
          </a:solidFill>
          <a:latin typeface="FS Me Pro Light" panose="02000506030000020004" pitchFamily="50"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FS Me Pro Light" panose="02000506030000020004" pitchFamily="50"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FS Me Pro Light" panose="02000506030000020004" pitchFamily="50"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FS Me Pro Light" panose="02000506030000020004" pitchFamily="50"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FS Me Pro Light" panose="0200050603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Agile_software_development#cite_note-Collier_2011-1" TargetMode="External"/><Relationship Id="rId3" Type="http://schemas.openxmlformats.org/officeDocument/2006/relationships/hyperlink" Target="https://en.wikipedia.org/wiki/Software_development" TargetMode="External"/><Relationship Id="rId7" Type="http://schemas.openxmlformats.org/officeDocument/2006/relationships/hyperlink" Target="https://en.wikipedia.org/wiki/End_use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en.wikipedia.org/wiki/Customer" TargetMode="External"/><Relationship Id="rId5" Type="http://schemas.openxmlformats.org/officeDocument/2006/relationships/hyperlink" Target="https://en.wikipedia.org/wiki/Cross-functional_team" TargetMode="External"/><Relationship Id="rId4" Type="http://schemas.openxmlformats.org/officeDocument/2006/relationships/hyperlink" Target="https://en.wikipedia.org/wiki/Self-organizing_communities" TargetMode="External"/><Relationship Id="rId9" Type="http://schemas.openxmlformats.org/officeDocument/2006/relationships/hyperlink" Target="https://en.wikipedia.org/wiki/Continual_improvement_proces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prstGeom prst="rect">
            <a:avLst/>
          </a:prstGeom>
        </p:spPr>
        <p:txBody>
          <a:bodyPr lIns="72000" tIns="72000" rIns="72000" bIns="72000" anchor="ctr" anchorCtr="0">
            <a:normAutofit/>
          </a:bodyPr>
          <a:lstStyle/>
          <a:p>
            <a:r>
              <a:rPr lang="en-AU" sz="5400" dirty="0" err="1"/>
              <a:t>OZeWAI</a:t>
            </a:r>
            <a:r>
              <a:rPr lang="en-AU" sz="5400" dirty="0"/>
              <a:t> - Accessibility in an agile environment</a:t>
            </a:r>
            <a:endParaRPr lang="en-AU" sz="5400" b="1" dirty="0">
              <a:latin typeface="FS Me Pro" panose="02000506040000020004" pitchFamily="50" charset="0"/>
            </a:endParaRPr>
          </a:p>
        </p:txBody>
      </p:sp>
      <p:sp>
        <p:nvSpPr>
          <p:cNvPr id="3" name="Subtitle 2"/>
          <p:cNvSpPr>
            <a:spLocks noGrp="1"/>
          </p:cNvSpPr>
          <p:nvPr>
            <p:ph type="subTitle" idx="1"/>
          </p:nvPr>
        </p:nvSpPr>
        <p:spPr>
          <a:prstGeom prst="rect">
            <a:avLst/>
          </a:prstGeom>
        </p:spPr>
        <p:txBody>
          <a:bodyPr lIns="72000" tIns="72000" rIns="72000" bIns="72000" anchor="ctr" anchorCtr="0">
            <a:noAutofit/>
          </a:bodyPr>
          <a:lstStyle/>
          <a:p>
            <a:pPr marL="0" indent="0">
              <a:buNone/>
            </a:pPr>
            <a:r>
              <a:rPr lang="en-AU" sz="2000">
                <a:latin typeface="FS Me Pro" panose="02000506040000020004" pitchFamily="50" charset="0"/>
              </a:rPr>
              <a:t>Senior Digital Accessibility Consultant</a:t>
            </a:r>
          </a:p>
          <a:p>
            <a:pPr marL="0" indent="0">
              <a:buNone/>
            </a:pPr>
            <a:r>
              <a:rPr lang="en-AU" sz="2000">
                <a:latin typeface="FS Me Pro" panose="02000506040000020004" pitchFamily="50" charset="0"/>
              </a:rPr>
              <a:t>christos.petrou@cfid.org.au</a:t>
            </a:r>
          </a:p>
        </p:txBody>
      </p:sp>
    </p:spTree>
    <p:extLst>
      <p:ext uri="{BB962C8B-B14F-4D97-AF65-F5344CB8AC3E}">
        <p14:creationId xmlns:p14="http://schemas.microsoft.com/office/powerpoint/2010/main" val="1354307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DC6897-AE24-4352-A776-36F1F08820C6}"/>
              </a:ext>
            </a:extLst>
          </p:cNvPr>
          <p:cNvSpPr>
            <a:spLocks noGrp="1"/>
          </p:cNvSpPr>
          <p:nvPr>
            <p:ph type="title"/>
          </p:nvPr>
        </p:nvSpPr>
        <p:spPr>
          <a:xfrm>
            <a:off x="923731" y="410368"/>
            <a:ext cx="10430069" cy="1325563"/>
          </a:xfrm>
        </p:spPr>
        <p:txBody>
          <a:bodyPr>
            <a:normAutofit/>
          </a:bodyPr>
          <a:lstStyle/>
          <a:p>
            <a:pPr>
              <a:spcBef>
                <a:spcPts val="1200"/>
              </a:spcBef>
            </a:pPr>
            <a:r>
              <a:rPr lang="en-AU" dirty="0"/>
              <a:t>Automation and CI</a:t>
            </a:r>
          </a:p>
        </p:txBody>
      </p:sp>
      <p:sp>
        <p:nvSpPr>
          <p:cNvPr id="5" name="Content Placeholder 4">
            <a:extLst>
              <a:ext uri="{FF2B5EF4-FFF2-40B4-BE49-F238E27FC236}">
                <a16:creationId xmlns:a16="http://schemas.microsoft.com/office/drawing/2014/main" id="{753F892D-D0F5-4DBD-AEFC-A3DB6B55DA45}"/>
              </a:ext>
            </a:extLst>
          </p:cNvPr>
          <p:cNvSpPr>
            <a:spLocks noGrp="1"/>
          </p:cNvSpPr>
          <p:nvPr>
            <p:ph idx="1"/>
          </p:nvPr>
        </p:nvSpPr>
        <p:spPr/>
        <p:txBody>
          <a:bodyPr>
            <a:normAutofit/>
          </a:bodyPr>
          <a:lstStyle/>
          <a:p>
            <a:pPr marL="342900" indent="-342900">
              <a:spcBef>
                <a:spcPts val="1200"/>
              </a:spcBef>
              <a:buFont typeface="Arial" panose="020B0604020202020204" pitchFamily="34" charset="0"/>
              <a:buChar char="•"/>
            </a:pPr>
            <a:r>
              <a:rPr lang="en-AU" sz="3200" dirty="0">
                <a:latin typeface="FS Me Pro" panose="02000506040000020004" pitchFamily="50" charset="0"/>
              </a:rPr>
              <a:t>Unit Testing – Very Fast.</a:t>
            </a:r>
          </a:p>
          <a:p>
            <a:pPr lvl="1">
              <a:spcBef>
                <a:spcPts val="1200"/>
              </a:spcBef>
            </a:pPr>
            <a:r>
              <a:rPr lang="en-AU" sz="3200" dirty="0">
                <a:latin typeface="FS Me Pro" panose="02000506040000020004" pitchFamily="50" charset="0"/>
              </a:rPr>
              <a:t>- on element level  (buttons, custom elements, accordion, video player, date/time pickers).</a:t>
            </a:r>
          </a:p>
          <a:p>
            <a:pPr marL="342900" indent="-342900">
              <a:spcBef>
                <a:spcPts val="1200"/>
              </a:spcBef>
              <a:buFont typeface="Arial" panose="020B0604020202020204" pitchFamily="34" charset="0"/>
              <a:buChar char="•"/>
            </a:pPr>
            <a:r>
              <a:rPr lang="en-AU" sz="3200" dirty="0">
                <a:latin typeface="FS Me Pro" panose="02000506040000020004" pitchFamily="50" charset="0"/>
              </a:rPr>
              <a:t>End to End (e2e) Much slower.</a:t>
            </a:r>
          </a:p>
          <a:p>
            <a:pPr lvl="1">
              <a:spcBef>
                <a:spcPts val="1200"/>
              </a:spcBef>
            </a:pPr>
            <a:r>
              <a:rPr lang="en-AU" sz="3200" dirty="0"/>
              <a:t>- Design test check a11y not FVT.</a:t>
            </a:r>
            <a:endParaRPr lang="en-AU" sz="1800" dirty="0">
              <a:latin typeface="FS Me Pro" panose="02000506040000020004" pitchFamily="50" charset="0"/>
            </a:endParaRPr>
          </a:p>
          <a:p>
            <a:pPr marL="342900" indent="-342900">
              <a:spcBef>
                <a:spcPts val="1200"/>
              </a:spcBef>
              <a:buFont typeface="Arial" panose="020B0604020202020204" pitchFamily="34" charset="0"/>
              <a:buChar char="•"/>
            </a:pPr>
            <a:endParaRPr lang="en-AU" dirty="0">
              <a:latin typeface="FS Me Pro" panose="02000506040000020004" pitchFamily="50" charset="0"/>
            </a:endParaRPr>
          </a:p>
          <a:p>
            <a:pPr marL="342900" indent="-342900">
              <a:spcBef>
                <a:spcPts val="1200"/>
              </a:spcBef>
              <a:buFont typeface="Arial" panose="020B0604020202020204" pitchFamily="34" charset="0"/>
              <a:buChar char="•"/>
            </a:pPr>
            <a:endParaRPr lang="en-AU" dirty="0">
              <a:latin typeface="FS Me Pro" panose="02000506040000020004" pitchFamily="50" charset="0"/>
            </a:endParaRPr>
          </a:p>
          <a:p>
            <a:pPr marL="342900" indent="-342900">
              <a:spcBef>
                <a:spcPts val="1200"/>
              </a:spcBef>
              <a:buFont typeface="Arial" panose="020B0604020202020204" pitchFamily="34" charset="0"/>
              <a:buChar char="•"/>
            </a:pPr>
            <a:endParaRPr lang="en-AU" dirty="0">
              <a:latin typeface="FS Me Pro" panose="02000506040000020004" pitchFamily="50" charset="0"/>
            </a:endParaRPr>
          </a:p>
          <a:p>
            <a:pPr>
              <a:spcBef>
                <a:spcPts val="1200"/>
              </a:spcBef>
            </a:pPr>
            <a:endParaRPr lang="en-AU" sz="1800" dirty="0">
              <a:latin typeface="FS Me Pro" panose="02000506040000020004" pitchFamily="50" charset="0"/>
            </a:endParaRPr>
          </a:p>
          <a:p>
            <a:pPr marL="342900" indent="-342900">
              <a:spcBef>
                <a:spcPts val="1200"/>
              </a:spcBef>
              <a:buFont typeface="Arial" panose="020B0604020202020204" pitchFamily="34" charset="0"/>
              <a:buChar char="•"/>
            </a:pPr>
            <a:endParaRPr lang="en-AU" sz="1800" dirty="0">
              <a:latin typeface="FS Me Pro" panose="02000506040000020004" pitchFamily="50" charset="0"/>
            </a:endParaRPr>
          </a:p>
        </p:txBody>
      </p:sp>
      <p:sp>
        <p:nvSpPr>
          <p:cNvPr id="7" name="Slide Number Placeholder 6">
            <a:extLst>
              <a:ext uri="{FF2B5EF4-FFF2-40B4-BE49-F238E27FC236}">
                <a16:creationId xmlns:a16="http://schemas.microsoft.com/office/drawing/2014/main" id="{F300D2DB-7F91-445A-86C8-CF87A51FE7C2}"/>
              </a:ext>
            </a:extLst>
          </p:cNvPr>
          <p:cNvSpPr>
            <a:spLocks noGrp="1"/>
          </p:cNvSpPr>
          <p:nvPr>
            <p:ph type="sldNum" sz="quarter" idx="12"/>
          </p:nvPr>
        </p:nvSpPr>
        <p:spPr/>
        <p:txBody>
          <a:bodyPr/>
          <a:lstStyle/>
          <a:p>
            <a:fld id="{B16B5711-45B0-4391-A09F-2012164062A7}" type="slidenum">
              <a:rPr lang="en-AU" smtClean="0"/>
              <a:t>10</a:t>
            </a:fld>
            <a:endParaRPr lang="en-AU" dirty="0"/>
          </a:p>
        </p:txBody>
      </p:sp>
    </p:spTree>
    <p:extLst>
      <p:ext uri="{BB962C8B-B14F-4D97-AF65-F5344CB8AC3E}">
        <p14:creationId xmlns:p14="http://schemas.microsoft.com/office/powerpoint/2010/main" val="1471386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DC6897-AE24-4352-A776-36F1F08820C6}"/>
              </a:ext>
            </a:extLst>
          </p:cNvPr>
          <p:cNvSpPr>
            <a:spLocks noGrp="1"/>
          </p:cNvSpPr>
          <p:nvPr>
            <p:ph type="title"/>
          </p:nvPr>
        </p:nvSpPr>
        <p:spPr>
          <a:xfrm>
            <a:off x="923731" y="410368"/>
            <a:ext cx="10430069" cy="1325563"/>
          </a:xfrm>
        </p:spPr>
        <p:txBody>
          <a:bodyPr>
            <a:normAutofit/>
          </a:bodyPr>
          <a:lstStyle/>
          <a:p>
            <a:pPr>
              <a:spcBef>
                <a:spcPts val="1200"/>
              </a:spcBef>
            </a:pPr>
            <a:r>
              <a:rPr lang="en-AU" dirty="0"/>
              <a:t>Challenges</a:t>
            </a:r>
          </a:p>
        </p:txBody>
      </p:sp>
      <p:sp>
        <p:nvSpPr>
          <p:cNvPr id="5" name="Content Placeholder 4">
            <a:extLst>
              <a:ext uri="{FF2B5EF4-FFF2-40B4-BE49-F238E27FC236}">
                <a16:creationId xmlns:a16="http://schemas.microsoft.com/office/drawing/2014/main" id="{753F892D-D0F5-4DBD-AEFC-A3DB6B55DA45}"/>
              </a:ext>
            </a:extLst>
          </p:cNvPr>
          <p:cNvSpPr>
            <a:spLocks noGrp="1"/>
          </p:cNvSpPr>
          <p:nvPr>
            <p:ph idx="1"/>
          </p:nvPr>
        </p:nvSpPr>
        <p:spPr/>
        <p:txBody>
          <a:bodyPr>
            <a:normAutofit/>
          </a:bodyPr>
          <a:lstStyle/>
          <a:p>
            <a:pPr marL="342900" indent="-342900">
              <a:spcBef>
                <a:spcPts val="1200"/>
              </a:spcBef>
              <a:buFont typeface="Arial" panose="020B0604020202020204" pitchFamily="34" charset="0"/>
              <a:buChar char="•"/>
            </a:pPr>
            <a:r>
              <a:rPr lang="en-AU" sz="3200" dirty="0">
                <a:latin typeface="FS Me Pro" panose="02000506040000020004" pitchFamily="50" charset="0"/>
              </a:rPr>
              <a:t>WCAG fear</a:t>
            </a:r>
          </a:p>
          <a:p>
            <a:pPr marL="342900" indent="-342900">
              <a:spcBef>
                <a:spcPts val="1200"/>
              </a:spcBef>
              <a:buFont typeface="Arial" panose="020B0604020202020204" pitchFamily="34" charset="0"/>
              <a:buChar char="•"/>
            </a:pPr>
            <a:r>
              <a:rPr lang="en-AU" sz="3200" dirty="0">
                <a:latin typeface="FS Me Pro" panose="02000506040000020004" pitchFamily="50" charset="0"/>
              </a:rPr>
              <a:t>Up Skilling (On accessibility and how to include a11y in Unit Test and e2e automation).</a:t>
            </a:r>
          </a:p>
          <a:p>
            <a:pPr marL="342900" indent="-342900">
              <a:spcBef>
                <a:spcPts val="1200"/>
              </a:spcBef>
              <a:buFont typeface="Arial" panose="020B0604020202020204" pitchFamily="34" charset="0"/>
              <a:buChar char="•"/>
            </a:pPr>
            <a:r>
              <a:rPr lang="en-AU" sz="3200" dirty="0">
                <a:latin typeface="FS Me Pro" panose="02000506040000020004" pitchFamily="50" charset="0"/>
              </a:rPr>
              <a:t>Building the automation framework (Reliable Page Objects,  stable automation tests).</a:t>
            </a:r>
          </a:p>
          <a:p>
            <a:pPr marL="342900" indent="-342900">
              <a:spcBef>
                <a:spcPts val="1200"/>
              </a:spcBef>
              <a:buFont typeface="Arial" panose="020B0604020202020204" pitchFamily="34" charset="0"/>
              <a:buChar char="•"/>
            </a:pPr>
            <a:r>
              <a:rPr lang="en-AU" sz="3200" dirty="0">
                <a:latin typeface="FS Me Pro" panose="02000506040000020004" pitchFamily="50" charset="0"/>
              </a:rPr>
              <a:t>Adding Accessibility Automation on CI.</a:t>
            </a:r>
          </a:p>
          <a:p>
            <a:pPr marL="342900" indent="-342900">
              <a:spcBef>
                <a:spcPts val="1200"/>
              </a:spcBef>
              <a:buFont typeface="Arial" panose="020B0604020202020204" pitchFamily="34" charset="0"/>
              <a:buChar char="•"/>
            </a:pPr>
            <a:r>
              <a:rPr lang="en-AU" sz="3200" dirty="0">
                <a:latin typeface="FS Me Pro" panose="02000506040000020004" pitchFamily="50" charset="0"/>
              </a:rPr>
              <a:t>Technology is fast </a:t>
            </a:r>
            <a:r>
              <a:rPr lang="en-AU" sz="3200" dirty="0"/>
              <a:t>paced</a:t>
            </a:r>
            <a:r>
              <a:rPr lang="en-AU" sz="3200" dirty="0">
                <a:latin typeface="FS Me Pro" panose="02000506040000020004" pitchFamily="50" charset="0"/>
              </a:rPr>
              <a:t> (Developers are overwhelmed). </a:t>
            </a:r>
          </a:p>
          <a:p>
            <a:pPr marL="342900" indent="-342900">
              <a:spcBef>
                <a:spcPts val="1200"/>
              </a:spcBef>
              <a:buFont typeface="Arial" panose="020B0604020202020204" pitchFamily="34" charset="0"/>
              <a:buChar char="•"/>
            </a:pPr>
            <a:endParaRPr lang="en-AU" dirty="0">
              <a:latin typeface="FS Me Pro" panose="02000506040000020004" pitchFamily="50" charset="0"/>
            </a:endParaRPr>
          </a:p>
          <a:p>
            <a:pPr marL="342900" indent="-342900">
              <a:spcBef>
                <a:spcPts val="1200"/>
              </a:spcBef>
              <a:buFont typeface="Arial" panose="020B0604020202020204" pitchFamily="34" charset="0"/>
              <a:buChar char="•"/>
            </a:pPr>
            <a:endParaRPr lang="en-AU" dirty="0">
              <a:latin typeface="FS Me Pro" panose="02000506040000020004" pitchFamily="50" charset="0"/>
            </a:endParaRPr>
          </a:p>
          <a:p>
            <a:pPr>
              <a:spcBef>
                <a:spcPts val="1200"/>
              </a:spcBef>
            </a:pPr>
            <a:endParaRPr lang="en-AU" sz="1800" dirty="0">
              <a:latin typeface="FS Me Pro" panose="02000506040000020004" pitchFamily="50" charset="0"/>
            </a:endParaRPr>
          </a:p>
          <a:p>
            <a:pPr marL="342900" indent="-342900">
              <a:spcBef>
                <a:spcPts val="1200"/>
              </a:spcBef>
              <a:buFont typeface="Arial" panose="020B0604020202020204" pitchFamily="34" charset="0"/>
              <a:buChar char="•"/>
            </a:pPr>
            <a:endParaRPr lang="en-AU" sz="1800" dirty="0">
              <a:latin typeface="FS Me Pro" panose="02000506040000020004" pitchFamily="50" charset="0"/>
            </a:endParaRPr>
          </a:p>
        </p:txBody>
      </p:sp>
      <p:sp>
        <p:nvSpPr>
          <p:cNvPr id="7" name="Slide Number Placeholder 6">
            <a:extLst>
              <a:ext uri="{FF2B5EF4-FFF2-40B4-BE49-F238E27FC236}">
                <a16:creationId xmlns:a16="http://schemas.microsoft.com/office/drawing/2014/main" id="{F300D2DB-7F91-445A-86C8-CF87A51FE7C2}"/>
              </a:ext>
            </a:extLst>
          </p:cNvPr>
          <p:cNvSpPr>
            <a:spLocks noGrp="1"/>
          </p:cNvSpPr>
          <p:nvPr>
            <p:ph type="sldNum" sz="quarter" idx="12"/>
          </p:nvPr>
        </p:nvSpPr>
        <p:spPr/>
        <p:txBody>
          <a:bodyPr/>
          <a:lstStyle/>
          <a:p>
            <a:fld id="{B16B5711-45B0-4391-A09F-2012164062A7}" type="slidenum">
              <a:rPr lang="en-AU" smtClean="0"/>
              <a:t>11</a:t>
            </a:fld>
            <a:endParaRPr lang="en-AU" dirty="0"/>
          </a:p>
        </p:txBody>
      </p:sp>
      <p:pic>
        <p:nvPicPr>
          <p:cNvPr id="4098" name="Picture 2" descr="Image result for challenges">
            <a:extLst>
              <a:ext uri="{FF2B5EF4-FFF2-40B4-BE49-F238E27FC236}">
                <a16:creationId xmlns:a16="http://schemas.microsoft.com/office/drawing/2014/main" id="{ACC34542-2F8E-4F70-8401-6DBD52FB44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7714" y="681037"/>
            <a:ext cx="2828925"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794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DC6897-AE24-4352-A776-36F1F08820C6}"/>
              </a:ext>
            </a:extLst>
          </p:cNvPr>
          <p:cNvSpPr>
            <a:spLocks noGrp="1"/>
          </p:cNvSpPr>
          <p:nvPr>
            <p:ph type="title"/>
          </p:nvPr>
        </p:nvSpPr>
        <p:spPr>
          <a:xfrm>
            <a:off x="923731" y="410368"/>
            <a:ext cx="10430069" cy="1325563"/>
          </a:xfrm>
        </p:spPr>
        <p:txBody>
          <a:bodyPr>
            <a:normAutofit/>
          </a:bodyPr>
          <a:lstStyle/>
          <a:p>
            <a:pPr>
              <a:spcBef>
                <a:spcPts val="1200"/>
              </a:spcBef>
            </a:pPr>
            <a:r>
              <a:rPr lang="en-AU" dirty="0"/>
              <a:t>Benefits</a:t>
            </a:r>
          </a:p>
        </p:txBody>
      </p:sp>
      <p:sp>
        <p:nvSpPr>
          <p:cNvPr id="5" name="Content Placeholder 4">
            <a:extLst>
              <a:ext uri="{FF2B5EF4-FFF2-40B4-BE49-F238E27FC236}">
                <a16:creationId xmlns:a16="http://schemas.microsoft.com/office/drawing/2014/main" id="{753F892D-D0F5-4DBD-AEFC-A3DB6B55DA45}"/>
              </a:ext>
            </a:extLst>
          </p:cNvPr>
          <p:cNvSpPr>
            <a:spLocks noGrp="1"/>
          </p:cNvSpPr>
          <p:nvPr>
            <p:ph idx="1"/>
          </p:nvPr>
        </p:nvSpPr>
        <p:spPr>
          <a:xfrm>
            <a:off x="838200" y="1825625"/>
            <a:ext cx="10515600" cy="4622007"/>
          </a:xfrm>
        </p:spPr>
        <p:txBody>
          <a:bodyPr>
            <a:normAutofit fontScale="85000" lnSpcReduction="20000"/>
          </a:bodyPr>
          <a:lstStyle/>
          <a:p>
            <a:pPr marL="342900" indent="-342900">
              <a:spcBef>
                <a:spcPts val="1200"/>
              </a:spcBef>
              <a:buFont typeface="Arial" panose="020B0604020202020204" pitchFamily="34" charset="0"/>
              <a:buChar char="•"/>
            </a:pPr>
            <a:r>
              <a:rPr lang="en-AU" sz="3600" dirty="0"/>
              <a:t>Establish internal Benchmark.</a:t>
            </a:r>
          </a:p>
          <a:p>
            <a:pPr marL="342900" indent="-342900">
              <a:spcBef>
                <a:spcPts val="1200"/>
              </a:spcBef>
              <a:buFont typeface="Arial" panose="020B0604020202020204" pitchFamily="34" charset="0"/>
              <a:buChar char="•"/>
            </a:pPr>
            <a:r>
              <a:rPr lang="en-AU" sz="3600" dirty="0"/>
              <a:t>A11y automation in CI capture regressions.</a:t>
            </a:r>
            <a:endParaRPr lang="en-AU" sz="3600" dirty="0">
              <a:latin typeface="FS Me Pro" panose="02000506040000020004" pitchFamily="50" charset="0"/>
            </a:endParaRPr>
          </a:p>
          <a:p>
            <a:pPr marL="342900" indent="-342900">
              <a:spcBef>
                <a:spcPts val="1200"/>
              </a:spcBef>
              <a:buFont typeface="Arial" panose="020B0604020202020204" pitchFamily="34" charset="0"/>
              <a:buChar char="•"/>
            </a:pPr>
            <a:r>
              <a:rPr lang="en-AU" sz="3600" dirty="0">
                <a:latin typeface="FS Me Pro" panose="02000506040000020004" pitchFamily="50" charset="0"/>
              </a:rPr>
              <a:t>Repetitive test, run on every build on million lines of code</a:t>
            </a:r>
          </a:p>
          <a:p>
            <a:pPr marL="342900" indent="-342900">
              <a:spcBef>
                <a:spcPts val="1200"/>
              </a:spcBef>
              <a:buFont typeface="Arial" panose="020B0604020202020204" pitchFamily="34" charset="0"/>
              <a:buChar char="•"/>
            </a:pPr>
            <a:r>
              <a:rPr lang="en-AU" sz="3600" dirty="0"/>
              <a:t>AVT is part of FTV (Functional Verification Test).</a:t>
            </a:r>
            <a:endParaRPr lang="en-AU" sz="3600" dirty="0">
              <a:latin typeface="FS Me Pro" panose="02000506040000020004" pitchFamily="50" charset="0"/>
            </a:endParaRPr>
          </a:p>
          <a:p>
            <a:pPr marL="342900" indent="-342900">
              <a:spcBef>
                <a:spcPts val="1200"/>
              </a:spcBef>
              <a:buFont typeface="Arial" panose="020B0604020202020204" pitchFamily="34" charset="0"/>
              <a:buChar char="•"/>
            </a:pPr>
            <a:r>
              <a:rPr lang="en-AU" sz="3600" dirty="0">
                <a:latin typeface="FS Me Pro" panose="02000506040000020004" pitchFamily="50" charset="0"/>
              </a:rPr>
              <a:t>Encourage cleaner code.</a:t>
            </a:r>
          </a:p>
          <a:p>
            <a:pPr marL="342900" indent="-342900">
              <a:spcBef>
                <a:spcPts val="1200"/>
              </a:spcBef>
              <a:buFont typeface="Arial" panose="020B0604020202020204" pitchFamily="34" charset="0"/>
              <a:buChar char="•"/>
            </a:pPr>
            <a:r>
              <a:rPr lang="en-AU" sz="3600" dirty="0">
                <a:latin typeface="FS Me Pro" panose="02000506040000020004" pitchFamily="50" charset="0"/>
              </a:rPr>
              <a:t>Better code structure = Improved code.</a:t>
            </a:r>
          </a:p>
          <a:p>
            <a:pPr marL="342900" indent="-342900">
              <a:spcBef>
                <a:spcPts val="1200"/>
              </a:spcBef>
              <a:buFont typeface="Arial" panose="020B0604020202020204" pitchFamily="34" charset="0"/>
              <a:buChar char="•"/>
            </a:pPr>
            <a:r>
              <a:rPr lang="en-AU" sz="3600" dirty="0">
                <a:latin typeface="FS Me Pro" panose="02000506040000020004" pitchFamily="50" charset="0"/>
              </a:rPr>
              <a:t>Helps to benchmark your product.</a:t>
            </a:r>
          </a:p>
          <a:p>
            <a:pPr marL="342900" indent="-342900">
              <a:spcBef>
                <a:spcPts val="1200"/>
              </a:spcBef>
              <a:buFont typeface="Arial" panose="020B0604020202020204" pitchFamily="34" charset="0"/>
              <a:buChar char="•"/>
            </a:pPr>
            <a:r>
              <a:rPr lang="en-AU" sz="3600" dirty="0">
                <a:latin typeface="FS Me Pro" panose="02000506040000020004" pitchFamily="50" charset="0"/>
              </a:rPr>
              <a:t>Better Faster and more efficient code.</a:t>
            </a:r>
          </a:p>
          <a:p>
            <a:pPr marL="342900" indent="-342900">
              <a:spcBef>
                <a:spcPts val="1200"/>
              </a:spcBef>
              <a:buFont typeface="Arial" panose="020B0604020202020204" pitchFamily="34" charset="0"/>
              <a:buChar char="•"/>
            </a:pPr>
            <a:r>
              <a:rPr lang="en-AU" sz="3600" dirty="0">
                <a:latin typeface="FS Me Pro" panose="02000506040000020004" pitchFamily="50" charset="0"/>
              </a:rPr>
              <a:t>A more maintainable code utilising the free browser support features. </a:t>
            </a:r>
          </a:p>
          <a:p>
            <a:pPr marL="342900" indent="-342900">
              <a:spcBef>
                <a:spcPts val="1200"/>
              </a:spcBef>
              <a:buFont typeface="Arial" panose="020B0604020202020204" pitchFamily="34" charset="0"/>
              <a:buChar char="•"/>
            </a:pPr>
            <a:endParaRPr lang="en-AU" dirty="0">
              <a:latin typeface="FS Me Pro" panose="02000506040000020004" pitchFamily="50" charset="0"/>
            </a:endParaRPr>
          </a:p>
          <a:p>
            <a:pPr>
              <a:spcBef>
                <a:spcPts val="1200"/>
              </a:spcBef>
            </a:pPr>
            <a:endParaRPr lang="en-AU" sz="1800" dirty="0">
              <a:latin typeface="FS Me Pro" panose="02000506040000020004" pitchFamily="50" charset="0"/>
            </a:endParaRPr>
          </a:p>
          <a:p>
            <a:pPr marL="342900" indent="-342900">
              <a:spcBef>
                <a:spcPts val="1200"/>
              </a:spcBef>
              <a:buFont typeface="Arial" panose="020B0604020202020204" pitchFamily="34" charset="0"/>
              <a:buChar char="•"/>
            </a:pPr>
            <a:endParaRPr lang="en-AU" sz="1800" dirty="0">
              <a:latin typeface="FS Me Pro" panose="02000506040000020004" pitchFamily="50" charset="0"/>
            </a:endParaRPr>
          </a:p>
        </p:txBody>
      </p:sp>
      <p:sp>
        <p:nvSpPr>
          <p:cNvPr id="7" name="Slide Number Placeholder 6">
            <a:extLst>
              <a:ext uri="{FF2B5EF4-FFF2-40B4-BE49-F238E27FC236}">
                <a16:creationId xmlns:a16="http://schemas.microsoft.com/office/drawing/2014/main" id="{F300D2DB-7F91-445A-86C8-CF87A51FE7C2}"/>
              </a:ext>
            </a:extLst>
          </p:cNvPr>
          <p:cNvSpPr>
            <a:spLocks noGrp="1"/>
          </p:cNvSpPr>
          <p:nvPr>
            <p:ph type="sldNum" sz="quarter" idx="12"/>
          </p:nvPr>
        </p:nvSpPr>
        <p:spPr/>
        <p:txBody>
          <a:bodyPr/>
          <a:lstStyle/>
          <a:p>
            <a:fld id="{B16B5711-45B0-4391-A09F-2012164062A7}" type="slidenum">
              <a:rPr lang="en-AU" smtClean="0"/>
              <a:t>12</a:t>
            </a:fld>
            <a:endParaRPr lang="en-AU" dirty="0"/>
          </a:p>
        </p:txBody>
      </p:sp>
      <p:pic>
        <p:nvPicPr>
          <p:cNvPr id="5122" name="Picture 2" descr="Image result for benefits">
            <a:extLst>
              <a:ext uri="{FF2B5EF4-FFF2-40B4-BE49-F238E27FC236}">
                <a16:creationId xmlns:a16="http://schemas.microsoft.com/office/drawing/2014/main" id="{A373A024-7DE7-4758-932A-325C27D585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0" y="494505"/>
            <a:ext cx="2162175"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7188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prstGeom prst="rect">
            <a:avLst/>
          </a:prstGeom>
        </p:spPr>
        <p:txBody>
          <a:bodyPr lIns="72000" tIns="72000" rIns="72000" bIns="72000" anchor="ctr" anchorCtr="0">
            <a:normAutofit/>
          </a:bodyPr>
          <a:lstStyle/>
          <a:p>
            <a:r>
              <a:rPr lang="en-AU" sz="5400" dirty="0"/>
              <a:t>Questions?</a:t>
            </a:r>
            <a:endParaRPr lang="en-AU" sz="5400" b="1" dirty="0">
              <a:latin typeface="FS Me Pro" panose="02000506040000020004" pitchFamily="50" charset="0"/>
            </a:endParaRPr>
          </a:p>
        </p:txBody>
      </p:sp>
      <p:sp>
        <p:nvSpPr>
          <p:cNvPr id="3" name="Subtitle 2"/>
          <p:cNvSpPr>
            <a:spLocks noGrp="1"/>
          </p:cNvSpPr>
          <p:nvPr>
            <p:ph type="subTitle" idx="1"/>
          </p:nvPr>
        </p:nvSpPr>
        <p:spPr>
          <a:prstGeom prst="rect">
            <a:avLst/>
          </a:prstGeom>
        </p:spPr>
        <p:txBody>
          <a:bodyPr lIns="72000" tIns="72000" rIns="72000" bIns="72000" anchor="ctr" anchorCtr="0">
            <a:noAutofit/>
          </a:bodyPr>
          <a:lstStyle/>
          <a:p>
            <a:pPr marL="0" indent="0">
              <a:buNone/>
            </a:pPr>
            <a:r>
              <a:rPr lang="en-AU" sz="2000">
                <a:latin typeface="FS Me Pro" panose="02000506040000020004" pitchFamily="50" charset="0"/>
              </a:rPr>
              <a:t>Senior Digital Accessibility Consultant</a:t>
            </a:r>
          </a:p>
          <a:p>
            <a:pPr marL="0" indent="0">
              <a:buNone/>
            </a:pPr>
            <a:r>
              <a:rPr lang="en-AU" sz="2000">
                <a:latin typeface="FS Me Pro" panose="02000506040000020004" pitchFamily="50" charset="0"/>
              </a:rPr>
              <a:t>christos.petrou@cfid.org.au</a:t>
            </a:r>
          </a:p>
        </p:txBody>
      </p:sp>
    </p:spTree>
    <p:extLst>
      <p:ext uri="{BB962C8B-B14F-4D97-AF65-F5344CB8AC3E}">
        <p14:creationId xmlns:p14="http://schemas.microsoft.com/office/powerpoint/2010/main" val="674460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DC6897-AE24-4352-A776-36F1F08820C6}"/>
              </a:ext>
            </a:extLst>
          </p:cNvPr>
          <p:cNvSpPr>
            <a:spLocks noGrp="1"/>
          </p:cNvSpPr>
          <p:nvPr>
            <p:ph type="title"/>
          </p:nvPr>
        </p:nvSpPr>
        <p:spPr>
          <a:xfrm>
            <a:off x="880965" y="266931"/>
            <a:ext cx="10430069" cy="1325563"/>
          </a:xfrm>
        </p:spPr>
        <p:txBody>
          <a:bodyPr/>
          <a:lstStyle/>
          <a:p>
            <a:pPr algn="ctr"/>
            <a:r>
              <a:rPr lang="en-US" dirty="0">
                <a:latin typeface="FS Me Pro" panose="02000506040000020004" pitchFamily="50" charset="0"/>
              </a:rPr>
              <a:t>Acknowledgment</a:t>
            </a:r>
            <a:endParaRPr lang="en-AU" dirty="0">
              <a:latin typeface="FS Me Pro" panose="02000506040000020004" pitchFamily="50" charset="0"/>
            </a:endParaRPr>
          </a:p>
        </p:txBody>
      </p:sp>
      <p:sp>
        <p:nvSpPr>
          <p:cNvPr id="5" name="Content Placeholder 4">
            <a:extLst>
              <a:ext uri="{FF2B5EF4-FFF2-40B4-BE49-F238E27FC236}">
                <a16:creationId xmlns:a16="http://schemas.microsoft.com/office/drawing/2014/main" id="{753F892D-D0F5-4DBD-AEFC-A3DB6B55DA45}"/>
              </a:ext>
            </a:extLst>
          </p:cNvPr>
          <p:cNvSpPr>
            <a:spLocks noGrp="1"/>
          </p:cNvSpPr>
          <p:nvPr>
            <p:ph idx="1"/>
          </p:nvPr>
        </p:nvSpPr>
        <p:spPr>
          <a:xfrm>
            <a:off x="638282" y="1592494"/>
            <a:ext cx="10915436" cy="4855138"/>
          </a:xfrm>
        </p:spPr>
        <p:txBody>
          <a:bodyPr>
            <a:normAutofit fontScale="25000" lnSpcReduction="20000"/>
          </a:bodyPr>
          <a:lstStyle/>
          <a:p>
            <a:pPr algn="ctr"/>
            <a:r>
              <a:rPr lang="en-AU" sz="11200" dirty="0"/>
              <a:t>I like to acknowledge the </a:t>
            </a:r>
          </a:p>
          <a:p>
            <a:pPr algn="ctr"/>
            <a:r>
              <a:rPr lang="en-AU" sz="11200" dirty="0"/>
              <a:t>Traditional custodians of country throughout Australia </a:t>
            </a:r>
          </a:p>
          <a:p>
            <a:pPr algn="ctr"/>
            <a:r>
              <a:rPr lang="en-AU" sz="11200" dirty="0"/>
              <a:t>and recognise their continuing connection to land water and culture.</a:t>
            </a:r>
          </a:p>
          <a:p>
            <a:pPr algn="ctr"/>
            <a:endParaRPr lang="en-AU" sz="11200" dirty="0"/>
          </a:p>
          <a:p>
            <a:pPr algn="ctr"/>
            <a:r>
              <a:rPr lang="en-AU" sz="11200" dirty="0"/>
              <a:t>I also like to acknowledge </a:t>
            </a:r>
          </a:p>
          <a:p>
            <a:pPr algn="ctr"/>
            <a:r>
              <a:rPr lang="en-AU" sz="11200" dirty="0"/>
              <a:t>The Noongar people</a:t>
            </a:r>
          </a:p>
          <a:p>
            <a:pPr algn="ctr"/>
            <a:r>
              <a:rPr lang="en-AU" sz="11200" dirty="0"/>
              <a:t>the Traditional Custodians of the land we meet today </a:t>
            </a:r>
          </a:p>
          <a:p>
            <a:pPr algn="ctr"/>
            <a:r>
              <a:rPr lang="en-AU" sz="11200" dirty="0"/>
              <a:t>and pay our respects to their Elders past present and future.</a:t>
            </a:r>
          </a:p>
          <a:p>
            <a:pPr algn="ctr"/>
            <a:endParaRPr lang="en-AU" sz="11200" dirty="0"/>
          </a:p>
          <a:p>
            <a:pPr algn="ctr"/>
            <a:r>
              <a:rPr lang="en-AU" sz="11200" dirty="0"/>
              <a:t>I also like to acknowledge the </a:t>
            </a:r>
          </a:p>
          <a:p>
            <a:pPr algn="ctr"/>
            <a:r>
              <a:rPr lang="en-AU" sz="11200" dirty="0"/>
              <a:t>Aboriginal and Torres Strait Islander people present.</a:t>
            </a:r>
          </a:p>
          <a:p>
            <a:pPr marL="342900" indent="-342900">
              <a:spcBef>
                <a:spcPts val="1200"/>
              </a:spcBef>
              <a:buFont typeface="Arial" panose="020B0604020202020204" pitchFamily="34" charset="0"/>
              <a:buChar char="•"/>
            </a:pPr>
            <a:endParaRPr lang="en-AU" sz="1800" dirty="0">
              <a:latin typeface="FS Me Pro" panose="02000506040000020004" pitchFamily="50" charset="0"/>
            </a:endParaRPr>
          </a:p>
        </p:txBody>
      </p:sp>
      <p:sp>
        <p:nvSpPr>
          <p:cNvPr id="7" name="Slide Number Placeholder 6">
            <a:extLst>
              <a:ext uri="{FF2B5EF4-FFF2-40B4-BE49-F238E27FC236}">
                <a16:creationId xmlns:a16="http://schemas.microsoft.com/office/drawing/2014/main" id="{7BB30D33-CEEC-4532-BF06-F0170656D503}"/>
              </a:ext>
            </a:extLst>
          </p:cNvPr>
          <p:cNvSpPr>
            <a:spLocks noGrp="1"/>
          </p:cNvSpPr>
          <p:nvPr>
            <p:ph type="sldNum" sz="quarter" idx="12"/>
          </p:nvPr>
        </p:nvSpPr>
        <p:spPr/>
        <p:txBody>
          <a:bodyPr/>
          <a:lstStyle/>
          <a:p>
            <a:fld id="{B16B5711-45B0-4391-A09F-2012164062A7}" type="slidenum">
              <a:rPr lang="en-AU" smtClean="0"/>
              <a:t>2</a:t>
            </a:fld>
            <a:endParaRPr lang="en-AU" dirty="0"/>
          </a:p>
        </p:txBody>
      </p:sp>
    </p:spTree>
    <p:extLst>
      <p:ext uri="{BB962C8B-B14F-4D97-AF65-F5344CB8AC3E}">
        <p14:creationId xmlns:p14="http://schemas.microsoft.com/office/powerpoint/2010/main" val="3936631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410368"/>
            <a:ext cx="10515600" cy="1325563"/>
          </a:xfrm>
          <a:prstGeom prst="rect">
            <a:avLst/>
          </a:prstGeom>
        </p:spPr>
        <p:txBody>
          <a:bodyPr>
            <a:normAutofit/>
          </a:bodyPr>
          <a:lstStyle/>
          <a:p>
            <a:r>
              <a:rPr lang="en-AU" sz="5800" b="1" dirty="0">
                <a:latin typeface="FS Me Pro" panose="02000506040000020004" pitchFamily="50" charset="0"/>
              </a:rPr>
              <a:t>What is Agile</a:t>
            </a:r>
          </a:p>
        </p:txBody>
      </p:sp>
      <p:sp>
        <p:nvSpPr>
          <p:cNvPr id="3" name="Content Placeholder 2">
            <a:extLst>
              <a:ext uri="{FF2B5EF4-FFF2-40B4-BE49-F238E27FC236}">
                <a16:creationId xmlns:a16="http://schemas.microsoft.com/office/drawing/2014/main" id="{36838848-EFC6-40CD-B724-A0DEC10072AA}"/>
              </a:ext>
            </a:extLst>
          </p:cNvPr>
          <p:cNvSpPr>
            <a:spLocks noGrp="1"/>
          </p:cNvSpPr>
          <p:nvPr>
            <p:ph idx="1"/>
          </p:nvPr>
        </p:nvSpPr>
        <p:spPr/>
        <p:txBody>
          <a:bodyPr vert="horz" lIns="91440" tIns="45720" rIns="91440" bIns="45720" rtlCol="0" anchor="t">
            <a:noAutofit/>
          </a:bodyPr>
          <a:lstStyle/>
          <a:p>
            <a:pPr fontAlgn="t"/>
            <a:r>
              <a:rPr lang="en-AU" dirty="0"/>
              <a:t>agile /ˈ</a:t>
            </a:r>
            <a:r>
              <a:rPr lang="en-AU" dirty="0" err="1"/>
              <a:t>adʒʌɪl</a:t>
            </a:r>
            <a:r>
              <a:rPr lang="en-AU" dirty="0"/>
              <a:t>/ /ˈ Adjective</a:t>
            </a:r>
            <a:r>
              <a:rPr lang="en-AU" sz="3200" dirty="0"/>
              <a:t> A</a:t>
            </a:r>
            <a:r>
              <a:rPr lang="en-US" sz="3200" dirty="0" err="1"/>
              <a:t>ble</a:t>
            </a:r>
            <a:r>
              <a:rPr lang="en-US" sz="3200" dirty="0"/>
              <a:t> to move quickly and easily.</a:t>
            </a:r>
          </a:p>
          <a:p>
            <a:endParaRPr lang="en-US" sz="2800" b="1" dirty="0"/>
          </a:p>
          <a:p>
            <a:r>
              <a:rPr lang="en-US" sz="3200" b="1" dirty="0"/>
              <a:t>Agile software development</a:t>
            </a:r>
            <a:r>
              <a:rPr lang="en-US" sz="3200" dirty="0"/>
              <a:t> comprises various approaches to </a:t>
            </a:r>
            <a:r>
              <a:rPr lang="en-US" sz="3200" dirty="0">
                <a:hlinkClick r:id="rId3" tooltip="Software development"/>
              </a:rPr>
              <a:t>software development</a:t>
            </a:r>
            <a:r>
              <a:rPr lang="en-US" sz="3200" dirty="0"/>
              <a:t> under which requirements and solutions evolve through the collaborative effort of </a:t>
            </a:r>
            <a:r>
              <a:rPr lang="en-US" sz="3200" u="sng" dirty="0">
                <a:hlinkClick r:id="rId4"/>
              </a:rPr>
              <a:t>self-organizing</a:t>
            </a:r>
            <a:r>
              <a:rPr lang="en-US" sz="3200" dirty="0"/>
              <a:t> and </a:t>
            </a:r>
            <a:r>
              <a:rPr lang="en-US" sz="3200" dirty="0">
                <a:hlinkClick r:id="rId5" tooltip="Cross-functional team"/>
              </a:rPr>
              <a:t>cross-functional</a:t>
            </a:r>
            <a:r>
              <a:rPr lang="en-US" sz="3200" dirty="0"/>
              <a:t> teams and their </a:t>
            </a:r>
            <a:r>
              <a:rPr lang="en-US" sz="3200" dirty="0">
                <a:hlinkClick r:id="rId6" tooltip="Customer"/>
              </a:rPr>
              <a:t>customer(s)</a:t>
            </a:r>
            <a:r>
              <a:rPr lang="en-US" sz="3200" dirty="0"/>
              <a:t>/</a:t>
            </a:r>
            <a:r>
              <a:rPr lang="en-US" sz="3200" dirty="0">
                <a:hlinkClick r:id="rId7" tooltip="End user"/>
              </a:rPr>
              <a:t>end user(s)</a:t>
            </a:r>
            <a:r>
              <a:rPr lang="en-US" sz="3200" dirty="0"/>
              <a:t>.</a:t>
            </a:r>
            <a:r>
              <a:rPr lang="en-US" sz="3200" baseline="30000" dirty="0">
                <a:hlinkClick r:id="rId8"/>
              </a:rPr>
              <a:t>[1]</a:t>
            </a:r>
            <a:r>
              <a:rPr lang="en-US" sz="3200" dirty="0"/>
              <a:t> It advocates adaptive planning, evolutionary development, early delivery, and </a:t>
            </a:r>
            <a:r>
              <a:rPr lang="en-US" sz="3200" dirty="0">
                <a:hlinkClick r:id="rId9" tooltip="Continual improvement process"/>
              </a:rPr>
              <a:t>continual improvement</a:t>
            </a:r>
            <a:r>
              <a:rPr lang="en-US" sz="3200" dirty="0"/>
              <a:t>, and it encourages rapid and flexible response to change.</a:t>
            </a:r>
            <a:endParaRPr lang="en-AU" sz="3200" b="1" dirty="0">
              <a:latin typeface="FS Me Pro" panose="02000506040000020004" pitchFamily="50" charset="0"/>
            </a:endParaRPr>
          </a:p>
        </p:txBody>
      </p:sp>
      <p:sp>
        <p:nvSpPr>
          <p:cNvPr id="8" name="Title 1"/>
          <p:cNvSpPr txBox="1">
            <a:spLocks/>
          </p:cNvSpPr>
          <p:nvPr/>
        </p:nvSpPr>
        <p:spPr>
          <a:xfrm>
            <a:off x="507207" y="1344931"/>
            <a:ext cx="4340352" cy="320040"/>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4800" b="1" i="0" kern="1200" baseline="0">
                <a:solidFill>
                  <a:schemeClr val="tx1">
                    <a:lumMod val="85000"/>
                    <a:lumOff val="15000"/>
                  </a:schemeClr>
                </a:solidFill>
                <a:latin typeface="Lucida Sans" panose="020B0602030504020204" pitchFamily="34" charset="0"/>
                <a:ea typeface="+mj-ea"/>
                <a:cs typeface="+mj-cs"/>
              </a:defRPr>
            </a:lvl1pPr>
          </a:lstStyle>
          <a:p>
            <a:pPr marL="514350" indent="-514350" algn="l">
              <a:buFont typeface="+mj-lt"/>
              <a:buAutoNum type="arabicPeriod"/>
            </a:pPr>
            <a:endParaRPr lang="en-AU" sz="2800">
              <a:solidFill>
                <a:schemeClr val="tx1"/>
              </a:solidFill>
              <a:latin typeface="+mn-lt"/>
              <a:cs typeface="Calibri"/>
            </a:endParaRPr>
          </a:p>
        </p:txBody>
      </p:sp>
      <p:sp>
        <p:nvSpPr>
          <p:cNvPr id="7" name="Slide Number Placeholder 6">
            <a:extLst>
              <a:ext uri="{FF2B5EF4-FFF2-40B4-BE49-F238E27FC236}">
                <a16:creationId xmlns:a16="http://schemas.microsoft.com/office/drawing/2014/main" id="{5C16EE67-06B3-4DCC-B9EC-DC72C08DDDB4}"/>
              </a:ext>
            </a:extLst>
          </p:cNvPr>
          <p:cNvSpPr>
            <a:spLocks noGrp="1"/>
          </p:cNvSpPr>
          <p:nvPr>
            <p:ph type="sldNum" sz="quarter" idx="12"/>
          </p:nvPr>
        </p:nvSpPr>
        <p:spPr/>
        <p:txBody>
          <a:bodyPr/>
          <a:lstStyle/>
          <a:p>
            <a:fld id="{B16B5711-45B0-4391-A09F-2012164062A7}" type="slidenum">
              <a:rPr lang="en-AU" smtClean="0"/>
              <a:t>3</a:t>
            </a:fld>
            <a:endParaRPr lang="en-AU" dirty="0"/>
          </a:p>
        </p:txBody>
      </p:sp>
    </p:spTree>
    <p:extLst>
      <p:ext uri="{BB962C8B-B14F-4D97-AF65-F5344CB8AC3E}">
        <p14:creationId xmlns:p14="http://schemas.microsoft.com/office/powerpoint/2010/main" val="397766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410368"/>
            <a:ext cx="10515600" cy="1325563"/>
          </a:xfrm>
          <a:prstGeom prst="rect">
            <a:avLst/>
          </a:prstGeom>
        </p:spPr>
        <p:txBody>
          <a:bodyPr>
            <a:normAutofit/>
          </a:bodyPr>
          <a:lstStyle/>
          <a:p>
            <a:r>
              <a:rPr lang="en-AU" sz="5800" dirty="0"/>
              <a:t>What is Accessibility</a:t>
            </a:r>
            <a:endParaRPr lang="en-AU" sz="5800" b="1" dirty="0">
              <a:latin typeface="FS Me Pro" panose="02000506040000020004" pitchFamily="50" charset="0"/>
            </a:endParaRPr>
          </a:p>
        </p:txBody>
      </p:sp>
      <p:sp>
        <p:nvSpPr>
          <p:cNvPr id="3" name="Content Placeholder 2">
            <a:extLst>
              <a:ext uri="{FF2B5EF4-FFF2-40B4-BE49-F238E27FC236}">
                <a16:creationId xmlns:a16="http://schemas.microsoft.com/office/drawing/2014/main" id="{36838848-EFC6-40CD-B724-A0DEC10072AA}"/>
              </a:ext>
            </a:extLst>
          </p:cNvPr>
          <p:cNvSpPr>
            <a:spLocks noGrp="1"/>
          </p:cNvSpPr>
          <p:nvPr>
            <p:ph idx="1"/>
          </p:nvPr>
        </p:nvSpPr>
        <p:spPr/>
        <p:txBody>
          <a:bodyPr vert="horz" lIns="91440" tIns="45720" rIns="91440" bIns="45720" rtlCol="0" anchor="t">
            <a:noAutofit/>
          </a:bodyPr>
          <a:lstStyle/>
          <a:p>
            <a:pPr fontAlgn="t"/>
            <a:r>
              <a:rPr lang="en-AU" dirty="0"/>
              <a:t>accessibility /</a:t>
            </a:r>
            <a:r>
              <a:rPr lang="en-AU" dirty="0" err="1"/>
              <a:t>əksɛsɪˈbɪlɪti</a:t>
            </a:r>
            <a:r>
              <a:rPr lang="en-AU" dirty="0"/>
              <a:t>/ noun</a:t>
            </a:r>
            <a:r>
              <a:rPr lang="en-AU" sz="3200" dirty="0"/>
              <a:t> </a:t>
            </a:r>
          </a:p>
          <a:p>
            <a:r>
              <a:rPr lang="en-US" sz="3200" b="1" dirty="0"/>
              <a:t>The quality of being easy to obtain or </a:t>
            </a:r>
            <a:r>
              <a:rPr lang="en-US" sz="3200" b="1"/>
              <a:t>use.</a:t>
            </a:r>
            <a:endParaRPr lang="en-US" sz="3200" b="1" dirty="0"/>
          </a:p>
        </p:txBody>
      </p:sp>
      <p:sp>
        <p:nvSpPr>
          <p:cNvPr id="8" name="Title 1"/>
          <p:cNvSpPr txBox="1">
            <a:spLocks/>
          </p:cNvSpPr>
          <p:nvPr/>
        </p:nvSpPr>
        <p:spPr>
          <a:xfrm>
            <a:off x="507207" y="1344931"/>
            <a:ext cx="4340352" cy="320040"/>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4800" b="1" i="0" kern="1200" baseline="0">
                <a:solidFill>
                  <a:schemeClr val="tx1">
                    <a:lumMod val="85000"/>
                    <a:lumOff val="15000"/>
                  </a:schemeClr>
                </a:solidFill>
                <a:latin typeface="Lucida Sans" panose="020B0602030504020204" pitchFamily="34" charset="0"/>
                <a:ea typeface="+mj-ea"/>
                <a:cs typeface="+mj-cs"/>
              </a:defRPr>
            </a:lvl1pPr>
          </a:lstStyle>
          <a:p>
            <a:pPr marL="514350" indent="-514350" algn="l">
              <a:buFont typeface="+mj-lt"/>
              <a:buAutoNum type="arabicPeriod"/>
            </a:pPr>
            <a:endParaRPr lang="en-AU" sz="2800">
              <a:solidFill>
                <a:schemeClr val="tx1"/>
              </a:solidFill>
              <a:latin typeface="+mn-lt"/>
              <a:cs typeface="Calibri"/>
            </a:endParaRPr>
          </a:p>
        </p:txBody>
      </p:sp>
      <p:sp>
        <p:nvSpPr>
          <p:cNvPr id="7" name="Slide Number Placeholder 6">
            <a:extLst>
              <a:ext uri="{FF2B5EF4-FFF2-40B4-BE49-F238E27FC236}">
                <a16:creationId xmlns:a16="http://schemas.microsoft.com/office/drawing/2014/main" id="{5C16EE67-06B3-4DCC-B9EC-DC72C08DDDB4}"/>
              </a:ext>
            </a:extLst>
          </p:cNvPr>
          <p:cNvSpPr>
            <a:spLocks noGrp="1"/>
          </p:cNvSpPr>
          <p:nvPr>
            <p:ph type="sldNum" sz="quarter" idx="12"/>
          </p:nvPr>
        </p:nvSpPr>
        <p:spPr/>
        <p:txBody>
          <a:bodyPr/>
          <a:lstStyle/>
          <a:p>
            <a:fld id="{B16B5711-45B0-4391-A09F-2012164062A7}" type="slidenum">
              <a:rPr lang="en-AU" smtClean="0"/>
              <a:t>4</a:t>
            </a:fld>
            <a:endParaRPr lang="en-AU" dirty="0"/>
          </a:p>
        </p:txBody>
      </p:sp>
      <p:pic>
        <p:nvPicPr>
          <p:cNvPr id="11" name="Picture 10">
            <a:extLst>
              <a:ext uri="{FF2B5EF4-FFF2-40B4-BE49-F238E27FC236}">
                <a16:creationId xmlns:a16="http://schemas.microsoft.com/office/drawing/2014/main" id="{2909A9B5-16E3-4124-81EB-CFC771F6D8F9}"/>
              </a:ext>
            </a:extLst>
          </p:cNvPr>
          <p:cNvPicPr>
            <a:picLocks noChangeAspect="1"/>
          </p:cNvPicPr>
          <p:nvPr/>
        </p:nvPicPr>
        <p:blipFill>
          <a:blip r:embed="rId3"/>
          <a:stretch>
            <a:fillRect/>
          </a:stretch>
        </p:blipFill>
        <p:spPr>
          <a:xfrm>
            <a:off x="4491037" y="2976563"/>
            <a:ext cx="3209925" cy="3200400"/>
          </a:xfrm>
          <a:prstGeom prst="rect">
            <a:avLst/>
          </a:prstGeom>
        </p:spPr>
      </p:pic>
    </p:spTree>
    <p:extLst>
      <p:ext uri="{BB962C8B-B14F-4D97-AF65-F5344CB8AC3E}">
        <p14:creationId xmlns:p14="http://schemas.microsoft.com/office/powerpoint/2010/main" val="4137702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DC6897-AE24-4352-A776-36F1F08820C6}"/>
              </a:ext>
            </a:extLst>
          </p:cNvPr>
          <p:cNvSpPr>
            <a:spLocks noGrp="1"/>
          </p:cNvSpPr>
          <p:nvPr>
            <p:ph type="title"/>
          </p:nvPr>
        </p:nvSpPr>
        <p:spPr>
          <a:xfrm>
            <a:off x="923731" y="410368"/>
            <a:ext cx="10430069" cy="1325563"/>
          </a:xfrm>
        </p:spPr>
        <p:txBody>
          <a:bodyPr>
            <a:normAutofit/>
          </a:bodyPr>
          <a:lstStyle/>
          <a:p>
            <a:pPr>
              <a:spcBef>
                <a:spcPts val="1200"/>
              </a:spcBef>
            </a:pPr>
            <a:r>
              <a:rPr lang="en-AU" dirty="0"/>
              <a:t>Why Agile needs Accessibility</a:t>
            </a:r>
          </a:p>
        </p:txBody>
      </p:sp>
      <p:sp>
        <p:nvSpPr>
          <p:cNvPr id="5" name="Content Placeholder 4">
            <a:extLst>
              <a:ext uri="{FF2B5EF4-FFF2-40B4-BE49-F238E27FC236}">
                <a16:creationId xmlns:a16="http://schemas.microsoft.com/office/drawing/2014/main" id="{753F892D-D0F5-4DBD-AEFC-A3DB6B55DA45}"/>
              </a:ext>
            </a:extLst>
          </p:cNvPr>
          <p:cNvSpPr>
            <a:spLocks noGrp="1"/>
          </p:cNvSpPr>
          <p:nvPr>
            <p:ph idx="1"/>
          </p:nvPr>
        </p:nvSpPr>
        <p:spPr/>
        <p:txBody>
          <a:bodyPr>
            <a:normAutofit/>
          </a:bodyPr>
          <a:lstStyle/>
          <a:p>
            <a:pPr marL="342900" indent="-342900">
              <a:spcBef>
                <a:spcPts val="1200"/>
              </a:spcBef>
              <a:buFont typeface="Arial" panose="020B0604020202020204" pitchFamily="34" charset="0"/>
              <a:buChar char="•"/>
            </a:pPr>
            <a:endParaRPr lang="en-AU" dirty="0">
              <a:latin typeface="FS Me Pro" panose="02000506040000020004" pitchFamily="50" charset="0"/>
            </a:endParaRPr>
          </a:p>
          <a:p>
            <a:pPr marL="342900" indent="-342900">
              <a:spcBef>
                <a:spcPts val="1200"/>
              </a:spcBef>
              <a:buFont typeface="Arial" panose="020B0604020202020204" pitchFamily="34" charset="0"/>
              <a:buChar char="•"/>
            </a:pPr>
            <a:r>
              <a:rPr lang="en-AU" sz="3200" dirty="0">
                <a:latin typeface="FS Me Pro" panose="02000506040000020004" pitchFamily="50" charset="0"/>
              </a:rPr>
              <a:t>Each feature is complete in a sprint.</a:t>
            </a:r>
          </a:p>
          <a:p>
            <a:pPr marL="342900" indent="-342900">
              <a:spcBef>
                <a:spcPts val="1200"/>
              </a:spcBef>
              <a:buFont typeface="Arial" panose="020B0604020202020204" pitchFamily="34" charset="0"/>
              <a:buChar char="•"/>
            </a:pPr>
            <a:r>
              <a:rPr lang="en-AU" sz="3200" dirty="0">
                <a:latin typeface="FS Me Pro" panose="02000506040000020004" pitchFamily="50" charset="0"/>
              </a:rPr>
              <a:t>If accessibility is not included then the feature is not considered as completed (Done).</a:t>
            </a:r>
          </a:p>
        </p:txBody>
      </p:sp>
      <p:sp>
        <p:nvSpPr>
          <p:cNvPr id="7" name="Slide Number Placeholder 6">
            <a:extLst>
              <a:ext uri="{FF2B5EF4-FFF2-40B4-BE49-F238E27FC236}">
                <a16:creationId xmlns:a16="http://schemas.microsoft.com/office/drawing/2014/main" id="{F300D2DB-7F91-445A-86C8-CF87A51FE7C2}"/>
              </a:ext>
            </a:extLst>
          </p:cNvPr>
          <p:cNvSpPr>
            <a:spLocks noGrp="1"/>
          </p:cNvSpPr>
          <p:nvPr>
            <p:ph type="sldNum" sz="quarter" idx="12"/>
          </p:nvPr>
        </p:nvSpPr>
        <p:spPr/>
        <p:txBody>
          <a:bodyPr/>
          <a:lstStyle/>
          <a:p>
            <a:fld id="{B16B5711-45B0-4391-A09F-2012164062A7}" type="slidenum">
              <a:rPr lang="en-AU" smtClean="0"/>
              <a:t>5</a:t>
            </a:fld>
            <a:endParaRPr lang="en-AU" dirty="0"/>
          </a:p>
        </p:txBody>
      </p:sp>
      <p:pic>
        <p:nvPicPr>
          <p:cNvPr id="6" name="Picture 2" descr="Image result for automation and ci">
            <a:extLst>
              <a:ext uri="{FF2B5EF4-FFF2-40B4-BE49-F238E27FC236}">
                <a16:creationId xmlns:a16="http://schemas.microsoft.com/office/drawing/2014/main" id="{902D6CFA-FC69-4A11-A955-91B75708484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4001294"/>
            <a:ext cx="4696146" cy="20706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7193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a:extLst>
              <a:ext uri="{FF2B5EF4-FFF2-40B4-BE49-F238E27FC236}">
                <a16:creationId xmlns:a16="http://schemas.microsoft.com/office/drawing/2014/main" id="{0674CE10-A462-44A5-B1DF-B4FED437F330}"/>
              </a:ext>
            </a:extLst>
          </p:cNvPr>
          <p:cNvSpPr txBox="1">
            <a:spLocks/>
          </p:cNvSpPr>
          <p:nvPr/>
        </p:nvSpPr>
        <p:spPr>
          <a:xfrm>
            <a:off x="2344220" y="4487397"/>
            <a:ext cx="8203058" cy="2720932"/>
          </a:xfrm>
          <a:prstGeom prst="rect">
            <a:avLst/>
          </a:prstGeom>
        </p:spPr>
        <p:txBody>
          <a:bodyPr vert="horz" lIns="91440" tIns="45720" rIns="91440" bIns="45720" rtlCol="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kern="1200">
                <a:solidFill>
                  <a:schemeClr val="tx1"/>
                </a:solidFill>
                <a:latin typeface="FS Me Pro Light" panose="02000506030000020004" pitchFamily="50"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FS Me Pro Light" panose="02000506030000020004" pitchFamily="50"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FS Me Pro Light" panose="02000506030000020004" pitchFamily="50"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FS Me Pro Light" panose="02000506030000020004" pitchFamily="50"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FS Me Pro Light" panose="0200050603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ts val="1200"/>
              </a:spcBef>
              <a:buFont typeface="Arial" panose="020B0604020202020204" pitchFamily="34" charset="0"/>
              <a:buChar char="•"/>
            </a:pPr>
            <a:r>
              <a:rPr lang="en-AU" sz="3200">
                <a:latin typeface="FS Me Pro" panose="02000506040000020004" pitchFamily="50" charset="0"/>
              </a:rPr>
              <a:t>WCAG is big and boring.</a:t>
            </a:r>
          </a:p>
          <a:p>
            <a:pPr marL="342900" indent="-342900">
              <a:spcBef>
                <a:spcPts val="1200"/>
              </a:spcBef>
              <a:buFont typeface="Arial" panose="020B0604020202020204" pitchFamily="34" charset="0"/>
              <a:buChar char="•"/>
            </a:pPr>
            <a:r>
              <a:rPr lang="en-AU" sz="3200">
                <a:latin typeface="FS Me Pro" panose="02000506040000020004" pitchFamily="50" charset="0"/>
              </a:rPr>
              <a:t>How can you change a11y and stream line testing in an Agile environment?</a:t>
            </a:r>
          </a:p>
          <a:p>
            <a:pPr marL="342900" indent="-342900">
              <a:spcBef>
                <a:spcPts val="1200"/>
              </a:spcBef>
              <a:buFont typeface="Arial" panose="020B0604020202020204" pitchFamily="34" charset="0"/>
              <a:buChar char="•"/>
            </a:pPr>
            <a:endParaRPr lang="en-AU" sz="3200">
              <a:latin typeface="FS Me Pro" panose="02000506040000020004" pitchFamily="50" charset="0"/>
            </a:endParaRPr>
          </a:p>
          <a:p>
            <a:pPr>
              <a:spcBef>
                <a:spcPts val="1200"/>
              </a:spcBef>
            </a:pPr>
            <a:endParaRPr lang="en-AU" sz="3200">
              <a:latin typeface="FS Me Pro" panose="02000506040000020004" pitchFamily="50" charset="0"/>
            </a:endParaRPr>
          </a:p>
          <a:p>
            <a:pPr marL="342900" indent="-342900">
              <a:spcBef>
                <a:spcPts val="1200"/>
              </a:spcBef>
              <a:buFont typeface="Arial" panose="020B0604020202020204" pitchFamily="34" charset="0"/>
              <a:buChar char="•"/>
            </a:pPr>
            <a:endParaRPr lang="en-AU" dirty="0">
              <a:latin typeface="FS Me Pro" panose="02000506040000020004" pitchFamily="50" charset="0"/>
            </a:endParaRPr>
          </a:p>
        </p:txBody>
      </p:sp>
      <p:sp>
        <p:nvSpPr>
          <p:cNvPr id="4" name="Title 3">
            <a:extLst>
              <a:ext uri="{FF2B5EF4-FFF2-40B4-BE49-F238E27FC236}">
                <a16:creationId xmlns:a16="http://schemas.microsoft.com/office/drawing/2014/main" id="{07DC6897-AE24-4352-A776-36F1F08820C6}"/>
              </a:ext>
            </a:extLst>
          </p:cNvPr>
          <p:cNvSpPr>
            <a:spLocks noGrp="1"/>
          </p:cNvSpPr>
          <p:nvPr>
            <p:ph type="title"/>
          </p:nvPr>
        </p:nvSpPr>
        <p:spPr>
          <a:xfrm>
            <a:off x="923731" y="410368"/>
            <a:ext cx="10430069" cy="1325563"/>
          </a:xfrm>
        </p:spPr>
        <p:txBody>
          <a:bodyPr>
            <a:normAutofit/>
          </a:bodyPr>
          <a:lstStyle/>
          <a:p>
            <a:pPr>
              <a:spcBef>
                <a:spcPts val="1200"/>
              </a:spcBef>
            </a:pPr>
            <a:r>
              <a:rPr lang="en-AU" dirty="0"/>
              <a:t>Bite-size chunks </a:t>
            </a:r>
          </a:p>
        </p:txBody>
      </p:sp>
      <p:sp>
        <p:nvSpPr>
          <p:cNvPr id="7" name="Slide Number Placeholder 6">
            <a:extLst>
              <a:ext uri="{FF2B5EF4-FFF2-40B4-BE49-F238E27FC236}">
                <a16:creationId xmlns:a16="http://schemas.microsoft.com/office/drawing/2014/main" id="{F300D2DB-7F91-445A-86C8-CF87A51FE7C2}"/>
              </a:ext>
            </a:extLst>
          </p:cNvPr>
          <p:cNvSpPr>
            <a:spLocks noGrp="1"/>
          </p:cNvSpPr>
          <p:nvPr>
            <p:ph type="sldNum" sz="quarter" idx="12"/>
          </p:nvPr>
        </p:nvSpPr>
        <p:spPr/>
        <p:txBody>
          <a:bodyPr/>
          <a:lstStyle/>
          <a:p>
            <a:fld id="{B16B5711-45B0-4391-A09F-2012164062A7}" type="slidenum">
              <a:rPr lang="en-AU" smtClean="0"/>
              <a:t>6</a:t>
            </a:fld>
            <a:endParaRPr lang="en-AU" dirty="0"/>
          </a:p>
        </p:txBody>
      </p:sp>
      <p:pic>
        <p:nvPicPr>
          <p:cNvPr id="9" name="Picture 2" descr="Image result for bite-size chunks">
            <a:extLst>
              <a:ext uri="{FF2B5EF4-FFF2-40B4-BE49-F238E27FC236}">
                <a16:creationId xmlns:a16="http://schemas.microsoft.com/office/drawing/2014/main" id="{E1C6C4EB-5108-47CD-9F20-F332CDBA89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1837" y="2851755"/>
            <a:ext cx="9510792" cy="3760261"/>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a:extLst>
              <a:ext uri="{FF2B5EF4-FFF2-40B4-BE49-F238E27FC236}">
                <a16:creationId xmlns:a16="http://schemas.microsoft.com/office/drawing/2014/main" id="{753F892D-D0F5-4DBD-AEFC-A3DB6B55DA45}"/>
              </a:ext>
            </a:extLst>
          </p:cNvPr>
          <p:cNvSpPr>
            <a:spLocks noGrp="1"/>
          </p:cNvSpPr>
          <p:nvPr>
            <p:ph idx="1"/>
          </p:nvPr>
        </p:nvSpPr>
        <p:spPr/>
        <p:txBody>
          <a:bodyPr>
            <a:normAutofit/>
          </a:bodyPr>
          <a:lstStyle/>
          <a:p>
            <a:pPr marL="342900" indent="-342900">
              <a:spcBef>
                <a:spcPts val="1200"/>
              </a:spcBef>
              <a:buFont typeface="Arial" panose="020B0604020202020204" pitchFamily="34" charset="0"/>
              <a:buChar char="•"/>
            </a:pPr>
            <a:r>
              <a:rPr lang="en-AU" sz="3200" dirty="0">
                <a:latin typeface="FS Me Pro" panose="02000506040000020004" pitchFamily="50" charset="0"/>
              </a:rPr>
              <a:t>WCAG is big and boring.</a:t>
            </a:r>
          </a:p>
          <a:p>
            <a:pPr marL="342900" indent="-342900">
              <a:spcBef>
                <a:spcPts val="1200"/>
              </a:spcBef>
              <a:buFont typeface="Arial" panose="020B0604020202020204" pitchFamily="34" charset="0"/>
              <a:buChar char="•"/>
            </a:pPr>
            <a:r>
              <a:rPr lang="en-AU" sz="3200" dirty="0">
                <a:latin typeface="FS Me Pro" panose="02000506040000020004" pitchFamily="50" charset="0"/>
              </a:rPr>
              <a:t>How can you change a11y testing to fit in an agile software development environment?</a:t>
            </a:r>
          </a:p>
          <a:p>
            <a:pPr marL="342900" indent="-342900">
              <a:spcBef>
                <a:spcPts val="1200"/>
              </a:spcBef>
              <a:buFont typeface="Arial" panose="020B0604020202020204" pitchFamily="34" charset="0"/>
              <a:buChar char="•"/>
            </a:pPr>
            <a:endParaRPr lang="en-AU" sz="3200" dirty="0">
              <a:latin typeface="FS Me Pro" panose="02000506040000020004" pitchFamily="50" charset="0"/>
            </a:endParaRPr>
          </a:p>
          <a:p>
            <a:pPr>
              <a:spcBef>
                <a:spcPts val="1200"/>
              </a:spcBef>
            </a:pPr>
            <a:endParaRPr lang="en-AU" sz="3200" dirty="0">
              <a:latin typeface="FS Me Pro" panose="02000506040000020004" pitchFamily="50" charset="0"/>
            </a:endParaRPr>
          </a:p>
          <a:p>
            <a:pPr marL="342900" indent="-342900">
              <a:spcBef>
                <a:spcPts val="1200"/>
              </a:spcBef>
              <a:buFont typeface="Arial" panose="020B0604020202020204" pitchFamily="34" charset="0"/>
              <a:buChar char="•"/>
            </a:pPr>
            <a:endParaRPr lang="en-AU" sz="1800" dirty="0">
              <a:latin typeface="FS Me Pro" panose="02000506040000020004" pitchFamily="50" charset="0"/>
            </a:endParaRPr>
          </a:p>
        </p:txBody>
      </p:sp>
    </p:spTree>
    <p:extLst>
      <p:ext uri="{BB962C8B-B14F-4D97-AF65-F5344CB8AC3E}">
        <p14:creationId xmlns:p14="http://schemas.microsoft.com/office/powerpoint/2010/main" val="2543307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53F892D-D0F5-4DBD-AEFC-A3DB6B55DA45}"/>
              </a:ext>
            </a:extLst>
          </p:cNvPr>
          <p:cNvSpPr>
            <a:spLocks noGrp="1"/>
          </p:cNvSpPr>
          <p:nvPr>
            <p:ph idx="1"/>
          </p:nvPr>
        </p:nvSpPr>
        <p:spPr/>
        <p:txBody>
          <a:bodyPr>
            <a:normAutofit/>
          </a:bodyPr>
          <a:lstStyle/>
          <a:p>
            <a:pPr marL="342900" indent="-342900">
              <a:spcBef>
                <a:spcPts val="1200"/>
              </a:spcBef>
              <a:buFont typeface="Arial" panose="020B0604020202020204" pitchFamily="34" charset="0"/>
              <a:buChar char="•"/>
            </a:pPr>
            <a:r>
              <a:rPr lang="en-AU" sz="3200" dirty="0">
                <a:latin typeface="FS Me Pro" panose="02000506040000020004" pitchFamily="50" charset="0"/>
              </a:rPr>
              <a:t>Identify areas of your product in screen areas (Windows, Templates, dialogs, menus, pickers etc...).</a:t>
            </a:r>
          </a:p>
          <a:p>
            <a:pPr marL="342900" indent="-342900">
              <a:spcBef>
                <a:spcPts val="1200"/>
              </a:spcBef>
              <a:buFont typeface="Arial" panose="020B0604020202020204" pitchFamily="34" charset="0"/>
              <a:buChar char="•"/>
            </a:pPr>
            <a:r>
              <a:rPr lang="en-AU" sz="3200" dirty="0">
                <a:latin typeface="FS Me Pro" panose="02000506040000020004" pitchFamily="50" charset="0"/>
              </a:rPr>
              <a:t>Structure your test to fit your product (AVT1, AVT 2 ….).</a:t>
            </a:r>
          </a:p>
          <a:p>
            <a:pPr marL="342900" indent="-342900">
              <a:spcBef>
                <a:spcPts val="1200"/>
              </a:spcBef>
              <a:buFont typeface="Arial" panose="020B0604020202020204" pitchFamily="34" charset="0"/>
              <a:buChar char="•"/>
            </a:pPr>
            <a:endParaRPr lang="en-AU" sz="3200" dirty="0">
              <a:latin typeface="FS Me Pro" panose="02000506040000020004" pitchFamily="50" charset="0"/>
            </a:endParaRPr>
          </a:p>
          <a:p>
            <a:pPr>
              <a:spcBef>
                <a:spcPts val="1200"/>
              </a:spcBef>
            </a:pPr>
            <a:endParaRPr lang="en-AU" sz="1800" dirty="0">
              <a:latin typeface="FS Me Pro" panose="02000506040000020004" pitchFamily="50" charset="0"/>
            </a:endParaRPr>
          </a:p>
          <a:p>
            <a:pPr marL="342900" indent="-342900">
              <a:spcBef>
                <a:spcPts val="1200"/>
              </a:spcBef>
              <a:buFont typeface="Arial" panose="020B0604020202020204" pitchFamily="34" charset="0"/>
              <a:buChar char="•"/>
            </a:pPr>
            <a:endParaRPr lang="en-AU" sz="1800" dirty="0">
              <a:latin typeface="FS Me Pro" panose="02000506040000020004" pitchFamily="50" charset="0"/>
            </a:endParaRPr>
          </a:p>
        </p:txBody>
      </p:sp>
      <p:sp>
        <p:nvSpPr>
          <p:cNvPr id="4" name="Title 3">
            <a:extLst>
              <a:ext uri="{FF2B5EF4-FFF2-40B4-BE49-F238E27FC236}">
                <a16:creationId xmlns:a16="http://schemas.microsoft.com/office/drawing/2014/main" id="{07DC6897-AE24-4352-A776-36F1F08820C6}"/>
              </a:ext>
            </a:extLst>
          </p:cNvPr>
          <p:cNvSpPr>
            <a:spLocks noGrp="1"/>
          </p:cNvSpPr>
          <p:nvPr>
            <p:ph type="title"/>
          </p:nvPr>
        </p:nvSpPr>
        <p:spPr>
          <a:xfrm>
            <a:off x="923731" y="410368"/>
            <a:ext cx="10430069" cy="1325563"/>
          </a:xfrm>
        </p:spPr>
        <p:txBody>
          <a:bodyPr>
            <a:normAutofit/>
          </a:bodyPr>
          <a:lstStyle/>
          <a:p>
            <a:pPr>
              <a:spcBef>
                <a:spcPts val="1200"/>
              </a:spcBef>
            </a:pPr>
            <a:r>
              <a:rPr lang="en-AU" dirty="0"/>
              <a:t>Analyse your product</a:t>
            </a:r>
          </a:p>
        </p:txBody>
      </p:sp>
      <p:sp>
        <p:nvSpPr>
          <p:cNvPr id="7" name="Slide Number Placeholder 6">
            <a:extLst>
              <a:ext uri="{FF2B5EF4-FFF2-40B4-BE49-F238E27FC236}">
                <a16:creationId xmlns:a16="http://schemas.microsoft.com/office/drawing/2014/main" id="{F300D2DB-7F91-445A-86C8-CF87A51FE7C2}"/>
              </a:ext>
            </a:extLst>
          </p:cNvPr>
          <p:cNvSpPr>
            <a:spLocks noGrp="1"/>
          </p:cNvSpPr>
          <p:nvPr>
            <p:ph type="sldNum" sz="quarter" idx="12"/>
          </p:nvPr>
        </p:nvSpPr>
        <p:spPr/>
        <p:txBody>
          <a:bodyPr/>
          <a:lstStyle/>
          <a:p>
            <a:fld id="{B16B5711-45B0-4391-A09F-2012164062A7}" type="slidenum">
              <a:rPr lang="en-AU" smtClean="0"/>
              <a:t>7</a:t>
            </a:fld>
            <a:endParaRPr lang="en-AU" dirty="0"/>
          </a:p>
        </p:txBody>
      </p:sp>
      <p:grpSp>
        <p:nvGrpSpPr>
          <p:cNvPr id="10" name="Group 9">
            <a:extLst>
              <a:ext uri="{FF2B5EF4-FFF2-40B4-BE49-F238E27FC236}">
                <a16:creationId xmlns:a16="http://schemas.microsoft.com/office/drawing/2014/main" id="{5575C0CD-AC05-45BA-AA0A-E0028EE82C29}"/>
              </a:ext>
            </a:extLst>
          </p:cNvPr>
          <p:cNvGrpSpPr/>
          <p:nvPr/>
        </p:nvGrpSpPr>
        <p:grpSpPr>
          <a:xfrm>
            <a:off x="747578" y="3463046"/>
            <a:ext cx="5622399" cy="2715403"/>
            <a:chOff x="614014" y="2720980"/>
            <a:chExt cx="7191565" cy="3726651"/>
          </a:xfrm>
        </p:grpSpPr>
        <p:pic>
          <p:nvPicPr>
            <p:cNvPr id="2" name="Picture 1">
              <a:extLst>
                <a:ext uri="{FF2B5EF4-FFF2-40B4-BE49-F238E27FC236}">
                  <a16:creationId xmlns:a16="http://schemas.microsoft.com/office/drawing/2014/main" id="{B0071D11-10E8-4B6A-9511-CDFB07E58F40}"/>
                </a:ext>
              </a:extLst>
            </p:cNvPr>
            <p:cNvPicPr>
              <a:picLocks noChangeAspect="1"/>
            </p:cNvPicPr>
            <p:nvPr/>
          </p:nvPicPr>
          <p:blipFill>
            <a:blip r:embed="rId3"/>
            <a:stretch>
              <a:fillRect/>
            </a:stretch>
          </p:blipFill>
          <p:spPr>
            <a:xfrm>
              <a:off x="614014" y="2720980"/>
              <a:ext cx="7191565" cy="3726651"/>
            </a:xfrm>
            <a:prstGeom prst="rect">
              <a:avLst/>
            </a:prstGeom>
          </p:spPr>
        </p:pic>
        <p:pic>
          <p:nvPicPr>
            <p:cNvPr id="3" name="Picture 2">
              <a:extLst>
                <a:ext uri="{FF2B5EF4-FFF2-40B4-BE49-F238E27FC236}">
                  <a16:creationId xmlns:a16="http://schemas.microsoft.com/office/drawing/2014/main" id="{680D0192-334A-4058-903F-64862F55A5A4}"/>
                </a:ext>
              </a:extLst>
            </p:cNvPr>
            <p:cNvPicPr>
              <a:picLocks noChangeAspect="1"/>
            </p:cNvPicPr>
            <p:nvPr/>
          </p:nvPicPr>
          <p:blipFill>
            <a:blip r:embed="rId4"/>
            <a:stretch>
              <a:fillRect/>
            </a:stretch>
          </p:blipFill>
          <p:spPr>
            <a:xfrm>
              <a:off x="4115612" y="4200076"/>
              <a:ext cx="1234648" cy="1778105"/>
            </a:xfrm>
            <a:prstGeom prst="rect">
              <a:avLst/>
            </a:prstGeom>
          </p:spPr>
        </p:pic>
      </p:grpSp>
      <p:pic>
        <p:nvPicPr>
          <p:cNvPr id="9" name="Picture 3" descr="A screenshot of the insert Hyperlink popup dialog">
            <a:extLst>
              <a:ext uri="{FF2B5EF4-FFF2-40B4-BE49-F238E27FC236}">
                <a16:creationId xmlns:a16="http://schemas.microsoft.com/office/drawing/2014/main" id="{C8245E5A-788B-4E6B-90AA-EBF96FE68381}"/>
              </a:ext>
            </a:extLst>
          </p:cNvPr>
          <p:cNvPicPr>
            <a:picLocks noChangeAspect="1"/>
          </p:cNvPicPr>
          <p:nvPr/>
        </p:nvPicPr>
        <p:blipFill>
          <a:blip r:embed="rId5"/>
          <a:stretch>
            <a:fillRect/>
          </a:stretch>
        </p:blipFill>
        <p:spPr>
          <a:xfrm>
            <a:off x="5974111" y="4328086"/>
            <a:ext cx="3662946" cy="1976887"/>
          </a:xfrm>
          <a:prstGeom prst="rect">
            <a:avLst/>
          </a:prstGeom>
        </p:spPr>
      </p:pic>
      <p:pic>
        <p:nvPicPr>
          <p:cNvPr id="6" name="Picture 3" descr="A screenshot heading sections">
            <a:extLst>
              <a:ext uri="{FF2B5EF4-FFF2-40B4-BE49-F238E27FC236}">
                <a16:creationId xmlns:a16="http://schemas.microsoft.com/office/drawing/2014/main" id="{3B819B4C-16AF-47D0-833B-6061E4096DCC}"/>
              </a:ext>
            </a:extLst>
          </p:cNvPr>
          <p:cNvPicPr>
            <a:picLocks noChangeAspect="1"/>
          </p:cNvPicPr>
          <p:nvPr/>
        </p:nvPicPr>
        <p:blipFill>
          <a:blip r:embed="rId6"/>
          <a:stretch>
            <a:fillRect/>
          </a:stretch>
        </p:blipFill>
        <p:spPr>
          <a:xfrm>
            <a:off x="6126173" y="3511190"/>
            <a:ext cx="3454193" cy="791207"/>
          </a:xfrm>
          <a:prstGeom prst="rect">
            <a:avLst/>
          </a:prstGeom>
        </p:spPr>
      </p:pic>
      <p:pic>
        <p:nvPicPr>
          <p:cNvPr id="8" name="Picture 3" descr="A screenshot of the file tab showing the heading options">
            <a:extLst>
              <a:ext uri="{FF2B5EF4-FFF2-40B4-BE49-F238E27FC236}">
                <a16:creationId xmlns:a16="http://schemas.microsoft.com/office/drawing/2014/main" id="{E649B848-9D07-4458-97AF-75571DA8D8EF}"/>
              </a:ext>
            </a:extLst>
          </p:cNvPr>
          <p:cNvPicPr>
            <a:picLocks noChangeAspect="1"/>
          </p:cNvPicPr>
          <p:nvPr/>
        </p:nvPicPr>
        <p:blipFill>
          <a:blip r:embed="rId7"/>
          <a:stretch>
            <a:fillRect/>
          </a:stretch>
        </p:blipFill>
        <p:spPr>
          <a:xfrm>
            <a:off x="9016921" y="3888101"/>
            <a:ext cx="2317293" cy="1187365"/>
          </a:xfrm>
          <a:prstGeom prst="rect">
            <a:avLst/>
          </a:prstGeom>
        </p:spPr>
      </p:pic>
      <p:pic>
        <p:nvPicPr>
          <p:cNvPr id="1026" name="Picture 2" descr="Image result for magnifying glass copyright free">
            <a:extLst>
              <a:ext uri="{FF2B5EF4-FFF2-40B4-BE49-F238E27FC236}">
                <a16:creationId xmlns:a16="http://schemas.microsoft.com/office/drawing/2014/main" id="{EE80EB46-9E35-45A4-B467-1AA9AB71ED2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05280" y="3591056"/>
            <a:ext cx="2495548" cy="2459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7256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DC6897-AE24-4352-A776-36F1F08820C6}"/>
              </a:ext>
            </a:extLst>
          </p:cNvPr>
          <p:cNvSpPr>
            <a:spLocks noGrp="1"/>
          </p:cNvSpPr>
          <p:nvPr>
            <p:ph type="title"/>
          </p:nvPr>
        </p:nvSpPr>
        <p:spPr>
          <a:xfrm>
            <a:off x="923731" y="410368"/>
            <a:ext cx="10430069" cy="1325563"/>
          </a:xfrm>
        </p:spPr>
        <p:txBody>
          <a:bodyPr>
            <a:normAutofit/>
          </a:bodyPr>
          <a:lstStyle/>
          <a:p>
            <a:pPr>
              <a:spcBef>
                <a:spcPts val="1200"/>
              </a:spcBef>
            </a:pPr>
            <a:r>
              <a:rPr lang="en-AU" dirty="0"/>
              <a:t>Accessibility Verification Tests (AVT)</a:t>
            </a:r>
          </a:p>
        </p:txBody>
      </p:sp>
      <p:sp>
        <p:nvSpPr>
          <p:cNvPr id="5" name="Content Placeholder 4">
            <a:extLst>
              <a:ext uri="{FF2B5EF4-FFF2-40B4-BE49-F238E27FC236}">
                <a16:creationId xmlns:a16="http://schemas.microsoft.com/office/drawing/2014/main" id="{753F892D-D0F5-4DBD-AEFC-A3DB6B55DA45}"/>
              </a:ext>
            </a:extLst>
          </p:cNvPr>
          <p:cNvSpPr>
            <a:spLocks noGrp="1"/>
          </p:cNvSpPr>
          <p:nvPr>
            <p:ph idx="1"/>
          </p:nvPr>
        </p:nvSpPr>
        <p:spPr>
          <a:xfrm>
            <a:off x="838199" y="1825625"/>
            <a:ext cx="10966807" cy="4351338"/>
          </a:xfrm>
        </p:spPr>
        <p:txBody>
          <a:bodyPr>
            <a:normAutofit/>
          </a:bodyPr>
          <a:lstStyle/>
          <a:p>
            <a:pPr marL="457200" indent="-457200">
              <a:buFont typeface="Arial" panose="020B0604020202020204" pitchFamily="34" charset="0"/>
              <a:buChar char="•"/>
            </a:pPr>
            <a:r>
              <a:rPr lang="en-AU" sz="3200" dirty="0"/>
              <a:t>AVT 1: Accessibility Tools Testing (Dev).</a:t>
            </a:r>
          </a:p>
          <a:p>
            <a:pPr lvl="1"/>
            <a:r>
              <a:rPr lang="en-AU" sz="2800" dirty="0"/>
              <a:t>e.g. </a:t>
            </a:r>
            <a:r>
              <a:rPr lang="en-AU" sz="2800" dirty="0" err="1"/>
              <a:t>OzArt</a:t>
            </a:r>
            <a:r>
              <a:rPr lang="en-AU" sz="2800" dirty="0"/>
              <a:t>, </a:t>
            </a:r>
            <a:r>
              <a:rPr lang="en-AU" sz="2800" dirty="0" err="1"/>
              <a:t>Monsido</a:t>
            </a:r>
            <a:r>
              <a:rPr lang="en-AU" sz="2800" dirty="0"/>
              <a:t>, SortSite, </a:t>
            </a:r>
            <a:r>
              <a:rPr lang="en-AU" sz="2800" dirty="0" err="1"/>
              <a:t>SiteImprove</a:t>
            </a:r>
            <a:r>
              <a:rPr lang="en-AU" sz="2800" dirty="0"/>
              <a:t>, Axe plugin, DAP plugin</a:t>
            </a:r>
          </a:p>
          <a:p>
            <a:pPr marL="457200" indent="-457200">
              <a:buFont typeface="Arial" panose="020B0604020202020204" pitchFamily="34" charset="0"/>
              <a:buChar char="•"/>
            </a:pPr>
            <a:r>
              <a:rPr lang="en-AU" sz="3200" dirty="0"/>
              <a:t>AVT 2: Keyboard Navigation (Functionality), Visual Focus, Colour Contrast (Dev and Test).</a:t>
            </a:r>
          </a:p>
          <a:p>
            <a:pPr marL="457200" indent="-457200">
              <a:buFont typeface="Arial" panose="020B0604020202020204" pitchFamily="34" charset="0"/>
              <a:buChar char="•"/>
            </a:pPr>
            <a:r>
              <a:rPr lang="en-AU" sz="3200" dirty="0"/>
              <a:t>AVT 3: Screen on Desktop and Laptop (Test).</a:t>
            </a:r>
          </a:p>
          <a:p>
            <a:pPr marL="457200" indent="-457200">
              <a:buFont typeface="Arial" panose="020B0604020202020204" pitchFamily="34" charset="0"/>
              <a:buChar char="•"/>
            </a:pPr>
            <a:r>
              <a:rPr lang="en-AU" sz="3200" dirty="0"/>
              <a:t>AVT 4: Screen Readers and Responsive design on mobiles and Tablets (Test).</a:t>
            </a:r>
          </a:p>
          <a:p>
            <a:pPr marL="457200" indent="-457200">
              <a:buFont typeface="Arial" panose="020B0604020202020204" pitchFamily="34" charset="0"/>
              <a:buChar char="•"/>
            </a:pPr>
            <a:r>
              <a:rPr lang="en-AU" sz="3200" dirty="0"/>
              <a:t>AVT 5: Automation (Dev, Test, Automation Team).</a:t>
            </a:r>
            <a:endParaRPr lang="en-AU" sz="2000" dirty="0">
              <a:latin typeface="FS Me Pro" panose="02000506040000020004" pitchFamily="50" charset="0"/>
            </a:endParaRPr>
          </a:p>
        </p:txBody>
      </p:sp>
      <p:sp>
        <p:nvSpPr>
          <p:cNvPr id="7" name="Slide Number Placeholder 6">
            <a:extLst>
              <a:ext uri="{FF2B5EF4-FFF2-40B4-BE49-F238E27FC236}">
                <a16:creationId xmlns:a16="http://schemas.microsoft.com/office/drawing/2014/main" id="{F300D2DB-7F91-445A-86C8-CF87A51FE7C2}"/>
              </a:ext>
            </a:extLst>
          </p:cNvPr>
          <p:cNvSpPr>
            <a:spLocks noGrp="1"/>
          </p:cNvSpPr>
          <p:nvPr>
            <p:ph type="sldNum" sz="quarter" idx="12"/>
          </p:nvPr>
        </p:nvSpPr>
        <p:spPr/>
        <p:txBody>
          <a:bodyPr/>
          <a:lstStyle/>
          <a:p>
            <a:fld id="{B16B5711-45B0-4391-A09F-2012164062A7}" type="slidenum">
              <a:rPr lang="en-AU" smtClean="0"/>
              <a:t>8</a:t>
            </a:fld>
            <a:endParaRPr lang="en-AU" dirty="0"/>
          </a:p>
        </p:txBody>
      </p:sp>
    </p:spTree>
    <p:extLst>
      <p:ext uri="{BB962C8B-B14F-4D97-AF65-F5344CB8AC3E}">
        <p14:creationId xmlns:p14="http://schemas.microsoft.com/office/powerpoint/2010/main" val="3010389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DC6897-AE24-4352-A776-36F1F08820C6}"/>
              </a:ext>
            </a:extLst>
          </p:cNvPr>
          <p:cNvSpPr>
            <a:spLocks noGrp="1"/>
          </p:cNvSpPr>
          <p:nvPr>
            <p:ph type="title"/>
          </p:nvPr>
        </p:nvSpPr>
        <p:spPr>
          <a:xfrm>
            <a:off x="923731" y="410368"/>
            <a:ext cx="10430069" cy="1325563"/>
          </a:xfrm>
        </p:spPr>
        <p:txBody>
          <a:bodyPr>
            <a:normAutofit/>
          </a:bodyPr>
          <a:lstStyle/>
          <a:p>
            <a:pPr>
              <a:spcBef>
                <a:spcPts val="1200"/>
              </a:spcBef>
            </a:pPr>
            <a:r>
              <a:rPr lang="en-AU" dirty="0"/>
              <a:t>Existing and New Features</a:t>
            </a:r>
          </a:p>
        </p:txBody>
      </p:sp>
      <p:sp>
        <p:nvSpPr>
          <p:cNvPr id="5" name="Content Placeholder 4">
            <a:extLst>
              <a:ext uri="{FF2B5EF4-FFF2-40B4-BE49-F238E27FC236}">
                <a16:creationId xmlns:a16="http://schemas.microsoft.com/office/drawing/2014/main" id="{753F892D-D0F5-4DBD-AEFC-A3DB6B55DA45}"/>
              </a:ext>
            </a:extLst>
          </p:cNvPr>
          <p:cNvSpPr>
            <a:spLocks noGrp="1"/>
          </p:cNvSpPr>
          <p:nvPr>
            <p:ph idx="1"/>
          </p:nvPr>
        </p:nvSpPr>
        <p:spPr/>
        <p:txBody>
          <a:bodyPr>
            <a:normAutofit/>
          </a:bodyPr>
          <a:lstStyle/>
          <a:p>
            <a:pPr marL="342900" indent="-342900">
              <a:spcBef>
                <a:spcPts val="1200"/>
              </a:spcBef>
              <a:buFont typeface="Arial" panose="020B0604020202020204" pitchFamily="34" charset="0"/>
              <a:buChar char="•"/>
            </a:pPr>
            <a:r>
              <a:rPr lang="en-AU" sz="3200" dirty="0">
                <a:latin typeface="FS Me Pro" panose="02000506040000020004" pitchFamily="50" charset="0"/>
              </a:rPr>
              <a:t>Focus on existing features. </a:t>
            </a:r>
          </a:p>
          <a:p>
            <a:pPr marL="342900" indent="-342900">
              <a:spcBef>
                <a:spcPts val="1200"/>
              </a:spcBef>
              <a:buFont typeface="Arial" panose="020B0604020202020204" pitchFamily="34" charset="0"/>
              <a:buChar char="•"/>
            </a:pPr>
            <a:r>
              <a:rPr lang="en-AU" sz="3200" dirty="0">
                <a:latin typeface="FS Me Pro" panose="02000506040000020004" pitchFamily="50" charset="0"/>
              </a:rPr>
              <a:t>Identify patterns to help improve new features.</a:t>
            </a:r>
          </a:p>
          <a:p>
            <a:pPr marL="342900" indent="-342900">
              <a:spcBef>
                <a:spcPts val="1200"/>
              </a:spcBef>
              <a:buFont typeface="Arial" panose="020B0604020202020204" pitchFamily="34" charset="0"/>
              <a:buChar char="•"/>
            </a:pPr>
            <a:r>
              <a:rPr lang="en-AU" sz="3200" dirty="0">
                <a:latin typeface="FS Me Pro" panose="02000506040000020004" pitchFamily="50" charset="0"/>
              </a:rPr>
              <a:t>Develop test that will test elements of your product </a:t>
            </a:r>
            <a:br>
              <a:rPr lang="en-AU" sz="3200" dirty="0">
                <a:latin typeface="FS Me Pro" panose="02000506040000020004" pitchFamily="50" charset="0"/>
              </a:rPr>
            </a:br>
            <a:r>
              <a:rPr lang="en-AU" sz="3200" dirty="0">
                <a:latin typeface="FS Me Pro" panose="02000506040000020004" pitchFamily="50" charset="0"/>
              </a:rPr>
              <a:t>(e.g. buttons, menus, custom elements).</a:t>
            </a:r>
          </a:p>
          <a:p>
            <a:pPr marL="342900" indent="-342900">
              <a:spcBef>
                <a:spcPts val="1200"/>
              </a:spcBef>
              <a:buFont typeface="Arial" panose="020B0604020202020204" pitchFamily="34" charset="0"/>
              <a:buChar char="•"/>
            </a:pPr>
            <a:r>
              <a:rPr lang="en-AU" sz="3200" dirty="0">
                <a:latin typeface="FS Me Pro" panose="02000506040000020004" pitchFamily="50" charset="0"/>
              </a:rPr>
              <a:t>Use findings to improve new features development.</a:t>
            </a:r>
          </a:p>
          <a:p>
            <a:pPr marL="342900" indent="-342900">
              <a:spcBef>
                <a:spcPts val="1200"/>
              </a:spcBef>
              <a:buFont typeface="Arial" panose="020B0604020202020204" pitchFamily="34" charset="0"/>
              <a:buChar char="•"/>
            </a:pPr>
            <a:endParaRPr lang="en-AU" sz="3200" dirty="0">
              <a:latin typeface="FS Me Pro" panose="02000506040000020004" pitchFamily="50" charset="0"/>
            </a:endParaRPr>
          </a:p>
          <a:p>
            <a:pPr marL="342900" indent="-342900">
              <a:spcBef>
                <a:spcPts val="1200"/>
              </a:spcBef>
              <a:buFont typeface="Arial" panose="020B0604020202020204" pitchFamily="34" charset="0"/>
              <a:buChar char="•"/>
            </a:pPr>
            <a:endParaRPr lang="en-AU" sz="3200" dirty="0">
              <a:latin typeface="FS Me Pro" panose="02000506040000020004" pitchFamily="50" charset="0"/>
            </a:endParaRPr>
          </a:p>
          <a:p>
            <a:pPr marL="342900" indent="-342900">
              <a:spcBef>
                <a:spcPts val="1200"/>
              </a:spcBef>
              <a:buFont typeface="Arial" panose="020B0604020202020204" pitchFamily="34" charset="0"/>
              <a:buChar char="•"/>
            </a:pPr>
            <a:endParaRPr lang="en-AU" dirty="0">
              <a:latin typeface="FS Me Pro" panose="02000506040000020004" pitchFamily="50" charset="0"/>
            </a:endParaRPr>
          </a:p>
          <a:p>
            <a:pPr marL="342900" indent="-342900">
              <a:spcBef>
                <a:spcPts val="1200"/>
              </a:spcBef>
              <a:buFont typeface="Arial" panose="020B0604020202020204" pitchFamily="34" charset="0"/>
              <a:buChar char="•"/>
            </a:pPr>
            <a:endParaRPr lang="en-AU" dirty="0">
              <a:latin typeface="FS Me Pro" panose="02000506040000020004" pitchFamily="50" charset="0"/>
            </a:endParaRPr>
          </a:p>
          <a:p>
            <a:pPr>
              <a:spcBef>
                <a:spcPts val="1200"/>
              </a:spcBef>
            </a:pPr>
            <a:endParaRPr lang="en-AU" sz="1800" dirty="0">
              <a:latin typeface="FS Me Pro" panose="02000506040000020004" pitchFamily="50" charset="0"/>
            </a:endParaRPr>
          </a:p>
          <a:p>
            <a:pPr marL="342900" indent="-342900">
              <a:spcBef>
                <a:spcPts val="1200"/>
              </a:spcBef>
              <a:buFont typeface="Arial" panose="020B0604020202020204" pitchFamily="34" charset="0"/>
              <a:buChar char="•"/>
            </a:pPr>
            <a:endParaRPr lang="en-AU" sz="1800" dirty="0">
              <a:latin typeface="FS Me Pro" panose="02000506040000020004" pitchFamily="50" charset="0"/>
            </a:endParaRPr>
          </a:p>
        </p:txBody>
      </p:sp>
      <p:sp>
        <p:nvSpPr>
          <p:cNvPr id="7" name="Slide Number Placeholder 6">
            <a:extLst>
              <a:ext uri="{FF2B5EF4-FFF2-40B4-BE49-F238E27FC236}">
                <a16:creationId xmlns:a16="http://schemas.microsoft.com/office/drawing/2014/main" id="{F300D2DB-7F91-445A-86C8-CF87A51FE7C2}"/>
              </a:ext>
            </a:extLst>
          </p:cNvPr>
          <p:cNvSpPr>
            <a:spLocks noGrp="1"/>
          </p:cNvSpPr>
          <p:nvPr>
            <p:ph type="sldNum" sz="quarter" idx="12"/>
          </p:nvPr>
        </p:nvSpPr>
        <p:spPr/>
        <p:txBody>
          <a:bodyPr/>
          <a:lstStyle/>
          <a:p>
            <a:fld id="{B16B5711-45B0-4391-A09F-2012164062A7}" type="slidenum">
              <a:rPr lang="en-AU" smtClean="0"/>
              <a:t>9</a:t>
            </a:fld>
            <a:endParaRPr lang="en-AU" dirty="0"/>
          </a:p>
        </p:txBody>
      </p:sp>
    </p:spTree>
    <p:extLst>
      <p:ext uri="{BB962C8B-B14F-4D97-AF65-F5344CB8AC3E}">
        <p14:creationId xmlns:p14="http://schemas.microsoft.com/office/powerpoint/2010/main" val="6787145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4FB512D3B286498FEA9CDE05A3CD5A" ma:contentTypeVersion="8" ma:contentTypeDescription="Create a new document." ma:contentTypeScope="" ma:versionID="dc615188e0882e97e73c3bcd9dd149b1">
  <xsd:schema xmlns:xsd="http://www.w3.org/2001/XMLSchema" xmlns:xs="http://www.w3.org/2001/XMLSchema" xmlns:p="http://schemas.microsoft.com/office/2006/metadata/properties" xmlns:ns2="b8ea0bec-b0bc-48dd-a240-f0ad1e9de075" xmlns:ns3="309baf2e-a2c0-404f-a0e5-c04a06967758" targetNamespace="http://schemas.microsoft.com/office/2006/metadata/properties" ma:root="true" ma:fieldsID="93e745a987864b4c2136447864b31a31" ns2:_="" ns3:_="">
    <xsd:import namespace="b8ea0bec-b0bc-48dd-a240-f0ad1e9de075"/>
    <xsd:import namespace="309baf2e-a2c0-404f-a0e5-c04a06967758"/>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ea0bec-b0bc-48dd-a240-f0ad1e9de07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baf2e-a2c0-404f-a0e5-c04a0696775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b8ea0bec-b0bc-48dd-a240-f0ad1e9de075">KPS74FFZNEF7-934079899-11508</_dlc_DocId>
    <_dlc_DocIdUrl xmlns="b8ea0bec-b0bc-48dd-a240-f0ad1e9de075">
      <Url>https://maacrm.sharepoint.com/sites/CFID/Learning/_layouts/15/DocIdRedir.aspx?ID=KPS74FFZNEF7-934079899-11508</Url>
      <Description>KPS74FFZNEF7-934079899-11508</Description>
    </_dlc_DocIdUrl>
    <SharedWithUsers xmlns="b8ea0bec-b0bc-48dd-a240-f0ad1e9de075">
      <UserInfo>
        <DisplayName>Gregory Gibson</DisplayName>
        <AccountId>1327</AccountId>
        <AccountType/>
      </UserInfo>
    </SharedWithUsers>
  </documentManagement>
</p:properties>
</file>

<file path=customXml/itemProps1.xml><?xml version="1.0" encoding="utf-8"?>
<ds:datastoreItem xmlns:ds="http://schemas.openxmlformats.org/officeDocument/2006/customXml" ds:itemID="{36354992-877D-4551-93CD-282450A146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ea0bec-b0bc-48dd-a240-f0ad1e9de075"/>
    <ds:schemaRef ds:uri="309baf2e-a2c0-404f-a0e5-c04a069677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CC623D-FBA9-43A2-A953-ABD98706B82C}">
  <ds:schemaRefs>
    <ds:schemaRef ds:uri="http://schemas.microsoft.com/sharepoint/events"/>
  </ds:schemaRefs>
</ds:datastoreItem>
</file>

<file path=customXml/itemProps3.xml><?xml version="1.0" encoding="utf-8"?>
<ds:datastoreItem xmlns:ds="http://schemas.openxmlformats.org/officeDocument/2006/customXml" ds:itemID="{D824B5A7-FA09-4A15-82A8-234EC6C27079}">
  <ds:schemaRefs>
    <ds:schemaRef ds:uri="http://schemas.microsoft.com/sharepoint/v3/contenttype/forms"/>
  </ds:schemaRefs>
</ds:datastoreItem>
</file>

<file path=customXml/itemProps4.xml><?xml version="1.0" encoding="utf-8"?>
<ds:datastoreItem xmlns:ds="http://schemas.openxmlformats.org/officeDocument/2006/customXml" ds:itemID="{68BFA0E6-ABF5-4DE8-9E2C-B0E9C1709FA8}">
  <ds:schemaRefs>
    <ds:schemaRef ds:uri="http://schemas.microsoft.com/office/2006/metadata/properties"/>
    <ds:schemaRef ds:uri="http://schemas.microsoft.com/office/infopath/2007/PartnerControls"/>
    <ds:schemaRef ds:uri="b8ea0bec-b0bc-48dd-a240-f0ad1e9de075"/>
  </ds:schemaRefs>
</ds:datastoreItem>
</file>

<file path=docProps/app.xml><?xml version="1.0" encoding="utf-8"?>
<Properties xmlns="http://schemas.openxmlformats.org/officeDocument/2006/extended-properties" xmlns:vt="http://schemas.openxmlformats.org/officeDocument/2006/docPropsVTypes">
  <Template>PP_Presentation_2018_New Brand</Template>
  <TotalTime>12554</TotalTime>
  <Words>797</Words>
  <Application>Microsoft Office PowerPoint</Application>
  <PresentationFormat>Widescreen</PresentationFormat>
  <Paragraphs>113</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FS Me Pro</vt:lpstr>
      <vt:lpstr>FS Me Pro Light</vt:lpstr>
      <vt:lpstr>Lucida Sans</vt:lpstr>
      <vt:lpstr>1_Office Theme</vt:lpstr>
      <vt:lpstr>OZeWAI - Accessibility in an agile environment</vt:lpstr>
      <vt:lpstr>Acknowledgment</vt:lpstr>
      <vt:lpstr>What is Agile</vt:lpstr>
      <vt:lpstr>What is Accessibility</vt:lpstr>
      <vt:lpstr>Why Agile needs Accessibility</vt:lpstr>
      <vt:lpstr>Bite-size chunks </vt:lpstr>
      <vt:lpstr>Analyse your product</vt:lpstr>
      <vt:lpstr>Accessibility Verification Tests (AVT)</vt:lpstr>
      <vt:lpstr>Existing and New Features</vt:lpstr>
      <vt:lpstr>Automation and CI</vt:lpstr>
      <vt:lpstr>Challenges</vt:lpstr>
      <vt:lpstr>Benefits</vt:lpstr>
      <vt:lpstr>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christos.petrou@cfid.org.au</dc:creator>
  <cp:lastModifiedBy>Christos Petrou</cp:lastModifiedBy>
  <cp:revision>52</cp:revision>
  <cp:lastPrinted>2019-11-07T22:59:36Z</cp:lastPrinted>
  <dcterms:created xsi:type="dcterms:W3CDTF">2017-09-25T03:49:05Z</dcterms:created>
  <dcterms:modified xsi:type="dcterms:W3CDTF">2020-02-07T10:50:52Z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0x010100034FB512D3B286498FEA9CDE05A3CD5A</vt:lpwstr>
  </property>
  <property fmtid="{D5CDD505-2E9C-101B-9397-08002B2CF9AE}" pid="3" name="_dlc_DocIdItemGuid">
    <vt:lpwstr>4a158827-5458-4130-b922-683355ae054c</vt:lpwstr>
  </property>
</Properties>
</file>