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9"/>
  </p:notesMasterIdLst>
  <p:handoutMasterIdLst>
    <p:handoutMasterId r:id="rId20"/>
  </p:handoutMasterIdLst>
  <p:sldIdLst>
    <p:sldId id="257" r:id="rId2"/>
    <p:sldId id="397" r:id="rId3"/>
    <p:sldId id="420" r:id="rId4"/>
    <p:sldId id="418" r:id="rId5"/>
    <p:sldId id="402" r:id="rId6"/>
    <p:sldId id="405" r:id="rId7"/>
    <p:sldId id="408" r:id="rId8"/>
    <p:sldId id="411" r:id="rId9"/>
    <p:sldId id="412" r:id="rId10"/>
    <p:sldId id="413" r:id="rId11"/>
    <p:sldId id="419" r:id="rId12"/>
    <p:sldId id="414" r:id="rId13"/>
    <p:sldId id="415" r:id="rId14"/>
    <p:sldId id="421" r:id="rId15"/>
    <p:sldId id="416" r:id="rId16"/>
    <p:sldId id="417" r:id="rId17"/>
    <p:sldId id="32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8" autoAdjust="0"/>
  </p:normalViewPr>
  <p:slideViewPr>
    <p:cSldViewPr snapToGrid="0" showGuides="1">
      <p:cViewPr>
        <p:scale>
          <a:sx n="80" d="100"/>
          <a:sy n="80" d="100"/>
        </p:scale>
        <p:origin x="-1272" y="-240"/>
      </p:cViewPr>
      <p:guideLst>
        <p:guide orient="horz" pos="288"/>
        <p:guide orient="horz" pos="4038"/>
        <p:guide orient="horz" pos="4188"/>
        <p:guide orient="horz" pos="1110"/>
        <p:guide orient="horz" pos="1272"/>
        <p:guide pos="446"/>
        <p:guide pos="5468"/>
      </p:guideLst>
    </p:cSldViewPr>
  </p:slideViewPr>
  <p:outlineViewPr>
    <p:cViewPr>
      <p:scale>
        <a:sx n="33" d="100"/>
        <a:sy n="33" d="100"/>
      </p:scale>
      <p:origin x="0" y="50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4837-3A04-495C-B4A2-67329A1871C9}" type="datetimeFigureOut">
              <a:rPr lang="en-AU" smtClean="0"/>
              <a:t>24/11/2011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688D-C29F-4F3F-8495-BDD6ACB44FB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6381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87DE8-B294-44BB-8F07-11B145CAA77E}" type="datetimeFigureOut">
              <a:rPr lang="en-AU" smtClean="0"/>
              <a:t>24/11/2011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F73A4-6212-4BFD-A853-CBBAEEAC91F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08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4F61FE-7635-49C1-ADD7-18B65FEFD7C4}" type="slidenum">
              <a:rPr lang="en-AU" smtClean="0"/>
              <a:pPr eaLnBrk="1" hangingPunct="1"/>
              <a:t>2</a:t>
            </a:fld>
            <a:endParaRPr lang="en-AU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599" y="9130"/>
            <a:ext cx="4660401" cy="68488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450000"/>
            <a:ext cx="2167132" cy="61874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79450" y="3600000"/>
            <a:ext cx="4820270" cy="1152975"/>
          </a:xfrm>
        </p:spPr>
        <p:txBody>
          <a:bodyPr anchor="b">
            <a:noAutofit/>
          </a:bodyPr>
          <a:lstStyle>
            <a:lvl1pPr>
              <a:lnSpc>
                <a:spcPts val="42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HEADLINE</a:t>
            </a:r>
            <a:endParaRPr lang="en-AU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8025" y="5190450"/>
            <a:ext cx="4820270" cy="553616"/>
          </a:xfrm>
        </p:spPr>
        <p:txBody>
          <a:bodyPr>
            <a:noAutofit/>
          </a:bodyPr>
          <a:lstStyle>
            <a:lvl1pPr marL="0" indent="0" algn="l">
              <a:lnSpc>
                <a:spcPts val="3600"/>
              </a:lnSpc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Presenter’s Name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708025" y="5648325"/>
            <a:ext cx="4826000" cy="4191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61950" indent="0">
              <a:buNone/>
              <a:defRPr sz="2000"/>
            </a:lvl2pPr>
            <a:lvl3pPr marL="628650" indent="0">
              <a:buNone/>
              <a:defRPr sz="2000"/>
            </a:lvl3pPr>
            <a:lvl4pPr marL="895350" indent="0">
              <a:buNone/>
              <a:defRPr sz="2000"/>
            </a:lvl4pPr>
            <a:lvl5pPr marL="1162050" indent="0">
              <a:buNone/>
              <a:defRPr sz="2000"/>
            </a:lvl5pPr>
          </a:lstStyle>
          <a:p>
            <a:pPr lvl="0"/>
            <a:r>
              <a:rPr lang="en-US" dirty="0" smtClean="0"/>
              <a:t>Presenter’s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1078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8024" y="409576"/>
            <a:ext cx="5818025" cy="112395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025" y="2019299"/>
            <a:ext cx="7972426" cy="43910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380" y="457200"/>
            <a:ext cx="1627070" cy="61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46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8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spcAft>
          <a:spcPts val="600"/>
        </a:spcAft>
        <a:buNone/>
        <a:defRPr sz="3600" kern="1200" cap="all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ts val="3200"/>
        </a:lnSpc>
        <a:spcBef>
          <a:spcPct val="20000"/>
        </a:spcBef>
        <a:buClr>
          <a:schemeClr val="bg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WAI/participation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cap="none" dirty="0" smtClean="0"/>
              <a:t>W3C </a:t>
            </a:r>
            <a:br>
              <a:rPr lang="en-AU" cap="none" dirty="0" smtClean="0"/>
            </a:br>
            <a:r>
              <a:rPr lang="en-AU" cap="none" dirty="0" smtClean="0"/>
              <a:t>WAI</a:t>
            </a:r>
            <a:br>
              <a:rPr lang="en-AU" cap="none" dirty="0" smtClean="0"/>
            </a:br>
            <a:r>
              <a:rPr lang="en-AU" cap="none" dirty="0" smtClean="0"/>
              <a:t>update</a:t>
            </a:r>
            <a:endParaRPr lang="en-AU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Dr Scott Hollier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 OZeWAI 2011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39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Protocols &amp; formats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Accessible Rich Internet Applications (WAI-ARIA) at Candidate Recommendation (18 January 2011) </a:t>
            </a:r>
          </a:p>
          <a:p>
            <a:r>
              <a:rPr lang="en-AU" dirty="0" smtClean="0"/>
              <a:t>Why so important: Allows developers to provide specific semantic information to assistive technologies</a:t>
            </a:r>
          </a:p>
          <a:p>
            <a:r>
              <a:rPr lang="en-AU" dirty="0" smtClean="0"/>
              <a:t>Tied in closely with HTML5 standards development and the HTML accessibility Task Force </a:t>
            </a:r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RESEARCH &amp; DEVELOPMENT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Moved from IG to WG this year</a:t>
            </a:r>
          </a:p>
          <a:p>
            <a:r>
              <a:rPr lang="en-AU" dirty="0"/>
              <a:t>Aim: to increase the incorporation of accessibility considerations into research on web </a:t>
            </a:r>
            <a:r>
              <a:rPr lang="en-AU" dirty="0" smtClean="0"/>
              <a:t>technologies</a:t>
            </a:r>
          </a:p>
          <a:p>
            <a:r>
              <a:rPr lang="en-AU" dirty="0" smtClean="0"/>
              <a:t>First topic: web accessibility metrics </a:t>
            </a:r>
          </a:p>
          <a:p>
            <a:r>
              <a:rPr lang="en-AU" dirty="0" smtClean="0"/>
              <a:t>Online symposium 5 December 2011</a:t>
            </a:r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User agents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Designed for developers building web browsers</a:t>
            </a:r>
          </a:p>
          <a:p>
            <a:r>
              <a:rPr lang="en-AU" dirty="0" smtClean="0"/>
              <a:t>User Agent Accessibility Guidelines 2.0 (draft) internal update (20 October 2011)</a:t>
            </a:r>
          </a:p>
          <a:p>
            <a:r>
              <a:rPr lang="en-AU" dirty="0" smtClean="0"/>
              <a:t>Implementing UAAG 2.0 updated (20 October 2011)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9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Web CONTENT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Many updated resources during 2011: </a:t>
            </a:r>
          </a:p>
          <a:p>
            <a:r>
              <a:rPr lang="en-AU" dirty="0" smtClean="0"/>
              <a:t>How to meet WCAG 2.0 </a:t>
            </a:r>
          </a:p>
          <a:p>
            <a:r>
              <a:rPr lang="en-AU" dirty="0" smtClean="0"/>
              <a:t>Understanding WCAG 2.0 </a:t>
            </a:r>
          </a:p>
          <a:p>
            <a:r>
              <a:rPr lang="en-AU" dirty="0" smtClean="0"/>
              <a:t>Techniques for WCAG 2.0 </a:t>
            </a:r>
          </a:p>
          <a:p>
            <a:pPr lvl="1"/>
            <a:r>
              <a:rPr lang="en-AU" dirty="0" smtClean="0"/>
              <a:t>Flash techniques (end 2010) </a:t>
            </a:r>
          </a:p>
          <a:p>
            <a:pPr lvl="1"/>
            <a:r>
              <a:rPr lang="en-AU" dirty="0" smtClean="0"/>
              <a:t>PDF techniques</a:t>
            </a:r>
          </a:p>
          <a:p>
            <a:r>
              <a:rPr lang="en-AU" dirty="0" smtClean="0"/>
              <a:t>Most of these resources are in draft </a:t>
            </a:r>
          </a:p>
          <a:p>
            <a:pPr lvl="1"/>
            <a:endParaRPr lang="en-AU" dirty="0" smtClean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WAI-ACT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Cooperation </a:t>
            </a:r>
            <a:r>
              <a:rPr lang="en-AU" dirty="0"/>
              <a:t>Framework </a:t>
            </a:r>
            <a:r>
              <a:rPr lang="en-AU" dirty="0" smtClean="0"/>
              <a:t>for: </a:t>
            </a:r>
          </a:p>
          <a:p>
            <a:pPr lvl="1"/>
            <a:r>
              <a:rPr lang="en-AU" dirty="0" smtClean="0"/>
              <a:t>Guidance </a:t>
            </a:r>
            <a:r>
              <a:rPr lang="en-AU" dirty="0"/>
              <a:t>on Advanced </a:t>
            </a:r>
            <a:r>
              <a:rPr lang="en-AU" dirty="0" smtClean="0"/>
              <a:t>Technologies</a:t>
            </a:r>
            <a:endParaRPr lang="en-AU" dirty="0"/>
          </a:p>
          <a:p>
            <a:pPr lvl="1"/>
            <a:r>
              <a:rPr lang="en-AU" dirty="0" smtClean="0"/>
              <a:t>Evaluation Methodologies</a:t>
            </a:r>
          </a:p>
          <a:p>
            <a:pPr lvl="1"/>
            <a:r>
              <a:rPr lang="en-AU" dirty="0" smtClean="0"/>
              <a:t>Research </a:t>
            </a:r>
            <a:r>
              <a:rPr lang="en-AU" dirty="0"/>
              <a:t>Agenda </a:t>
            </a:r>
            <a:r>
              <a:rPr lang="en-AU" dirty="0" smtClean="0"/>
              <a:t>to Support </a:t>
            </a:r>
            <a:r>
              <a:rPr lang="en-AU" dirty="0" err="1" smtClean="0"/>
              <a:t>eAccessibility</a:t>
            </a:r>
            <a:endParaRPr lang="en-AU" dirty="0" smtClean="0"/>
          </a:p>
          <a:p>
            <a:pPr lvl="1"/>
            <a:r>
              <a:rPr lang="en-AU" dirty="0" smtClean="0"/>
              <a:t>Audio-visual </a:t>
            </a:r>
            <a:r>
              <a:rPr lang="en-AU" dirty="0"/>
              <a:t>media accessibility</a:t>
            </a:r>
            <a:endParaRPr lang="en-AU" dirty="0" smtClean="0"/>
          </a:p>
          <a:p>
            <a:pPr lvl="1"/>
            <a:r>
              <a:rPr lang="en-AU" dirty="0" smtClean="0"/>
              <a:t>European </a:t>
            </a:r>
            <a:r>
              <a:rPr lang="en-AU" dirty="0"/>
              <a:t>Commission (EC)-</a:t>
            </a:r>
            <a:r>
              <a:rPr lang="en-AU" dirty="0" smtClean="0"/>
              <a:t>funded project</a:t>
            </a:r>
            <a:r>
              <a:rPr lang="en-AU" dirty="0"/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5260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non-WAI developments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HTML 5: big accessibility potential, especially for multimedia integration and accessible media players, closely tried in with ARIA</a:t>
            </a:r>
          </a:p>
          <a:p>
            <a:r>
              <a:rPr lang="en-AU" dirty="0" smtClean="0"/>
              <a:t>Mobile web </a:t>
            </a:r>
          </a:p>
          <a:p>
            <a:r>
              <a:rPr lang="en-AU" dirty="0" smtClean="0"/>
              <a:t>Document formats</a:t>
            </a:r>
          </a:p>
          <a:p>
            <a:r>
              <a:rPr lang="en-AU" dirty="0" smtClean="0"/>
              <a:t>Cloud</a:t>
            </a:r>
          </a:p>
          <a:p>
            <a:r>
              <a:rPr lang="en-AU" dirty="0" smtClean="0"/>
              <a:t>Social media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Get involved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Organisations: </a:t>
            </a:r>
          </a:p>
          <a:p>
            <a:pPr lvl="1"/>
            <a:r>
              <a:rPr lang="en-AU" dirty="0" smtClean="0"/>
              <a:t>Must pass W3C evaluation</a:t>
            </a:r>
          </a:p>
          <a:p>
            <a:pPr lvl="1"/>
            <a:r>
              <a:rPr lang="en-AU" dirty="0" smtClean="0"/>
              <a:t>Cost varies based on type of organisation and geographical location</a:t>
            </a:r>
          </a:p>
          <a:p>
            <a:r>
              <a:rPr lang="en-AU" dirty="0" smtClean="0"/>
              <a:t>Individuals:</a:t>
            </a:r>
          </a:p>
          <a:p>
            <a:pPr lvl="1"/>
            <a:r>
              <a:rPr lang="en-AU" dirty="0" smtClean="0"/>
              <a:t>Join the WAI IG mailing list </a:t>
            </a:r>
          </a:p>
          <a:p>
            <a:pPr lvl="1"/>
            <a:r>
              <a:rPr lang="en-AU" dirty="0" smtClean="0"/>
              <a:t>Participate in public feedback requests</a:t>
            </a:r>
          </a:p>
          <a:p>
            <a:pPr lvl="1"/>
            <a:r>
              <a:rPr lang="en-AU" dirty="0" smtClean="0"/>
              <a:t>Apply to become an invited expert for a WG</a:t>
            </a:r>
          </a:p>
          <a:p>
            <a:r>
              <a:rPr lang="en-AU" u="sng" dirty="0" smtClean="0">
                <a:hlinkClick r:id="rId2"/>
              </a:rPr>
              <a:t>http</a:t>
            </a:r>
            <a:r>
              <a:rPr lang="en-AU" u="sng" dirty="0">
                <a:hlinkClick r:id="rId2"/>
              </a:rPr>
              <a:t>://www.w3.org/WAI/participation.html</a:t>
            </a:r>
            <a:endParaRPr lang="en-AU" dirty="0" smtClean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smtClean="0"/>
              <a:t>FURTHER INFORMATION</a:t>
            </a:r>
            <a:endParaRPr lang="en-AU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 smtClean="0"/>
              <a:t>Advice is free!</a:t>
            </a:r>
          </a:p>
          <a:p>
            <a:r>
              <a:rPr lang="en-AU" dirty="0" smtClean="0"/>
              <a:t>E-mail: scott.hollier@mediaaccess.org.au</a:t>
            </a:r>
          </a:p>
          <a:p>
            <a:r>
              <a:rPr lang="en-AU" dirty="0" smtClean="0"/>
              <a:t>Telephone: (08) 9311 8230</a:t>
            </a:r>
          </a:p>
          <a:p>
            <a:r>
              <a:rPr lang="en-AU" dirty="0" smtClean="0"/>
              <a:t>Website: www.mediaaccess.org.au</a:t>
            </a:r>
          </a:p>
          <a:p>
            <a:r>
              <a:rPr lang="en-AU" dirty="0" smtClean="0"/>
              <a:t>Twitter: @mediaaccessaus</a:t>
            </a:r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Other active W3C participants here at OZeWAI:</a:t>
            </a:r>
          </a:p>
          <a:p>
            <a:pPr lvl="1"/>
            <a:r>
              <a:rPr lang="en-AU" dirty="0" smtClean="0"/>
              <a:t>Dr Andrew Arch</a:t>
            </a:r>
          </a:p>
          <a:p>
            <a:pPr lvl="1"/>
            <a:r>
              <a:rPr lang="en-AU" dirty="0" smtClean="0"/>
              <a:t>Vivienne Conway  </a:t>
            </a:r>
          </a:p>
          <a:p>
            <a:pPr lvl="1"/>
            <a:r>
              <a:rPr lang="en-AU" dirty="0"/>
              <a:t>Shadi Abou-Zahra </a:t>
            </a:r>
            <a:r>
              <a:rPr lang="en-AU" dirty="0" smtClean="0"/>
              <a:t>(via Skype) 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n-AU" dirty="0" smtClean="0"/>
              <a:t>Overview of the W3C</a:t>
            </a:r>
          </a:p>
          <a:p>
            <a:pPr eaLnBrk="1" hangingPunct="1"/>
            <a:r>
              <a:rPr lang="en-AU" dirty="0" smtClean="0"/>
              <a:t>Australian W3C presence</a:t>
            </a:r>
          </a:p>
          <a:p>
            <a:pPr eaLnBrk="1" hangingPunct="1"/>
            <a:r>
              <a:rPr lang="en-AU" dirty="0" smtClean="0"/>
              <a:t>Web Accessibility Initiative (WAI)</a:t>
            </a:r>
          </a:p>
          <a:p>
            <a:pPr eaLnBrk="1" hangingPunct="1"/>
            <a:r>
              <a:rPr lang="en-AU" dirty="0" smtClean="0"/>
              <a:t>Working group updates and standards</a:t>
            </a:r>
          </a:p>
          <a:p>
            <a:pPr eaLnBrk="1" hangingPunct="1"/>
            <a:r>
              <a:rPr lang="en-AU" dirty="0" smtClean="0"/>
              <a:t>Non-WAI working groups with accessibility relevance</a:t>
            </a:r>
          </a:p>
          <a:p>
            <a:pPr eaLnBrk="1" hangingPunct="1"/>
            <a:r>
              <a:rPr lang="en-AU" dirty="0" smtClean="0"/>
              <a:t>How to get involved</a:t>
            </a:r>
          </a:p>
        </p:txBody>
      </p:sp>
      <p:sp>
        <p:nvSpPr>
          <p:cNvPr id="7" name="Rectangle 6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W3C 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/>
              <a:t>Founded by Tim Berners-Lee in 1994</a:t>
            </a:r>
          </a:p>
          <a:p>
            <a:r>
              <a:rPr lang="en-AU" dirty="0"/>
              <a:t>An international community where Member organizations, a full-time staff, and the public work together to develop Web standards. </a:t>
            </a:r>
          </a:p>
          <a:p>
            <a:r>
              <a:rPr lang="en-AU" dirty="0"/>
              <a:t>Mission: to lead the Web to its full potential.</a:t>
            </a:r>
          </a:p>
          <a:p>
            <a:r>
              <a:rPr lang="en-AU" dirty="0"/>
              <a:t>W3C standards becoming ISO/IEC standards</a:t>
            </a:r>
          </a:p>
          <a:p>
            <a:r>
              <a:rPr lang="en-AU" dirty="0"/>
              <a:t>Administered by three institutions: </a:t>
            </a:r>
          </a:p>
          <a:p>
            <a:pPr lvl="1"/>
            <a:r>
              <a:rPr lang="en-AU" dirty="0"/>
              <a:t>MIT (USA) </a:t>
            </a:r>
          </a:p>
          <a:p>
            <a:pPr lvl="1"/>
            <a:r>
              <a:rPr lang="en-AU" dirty="0"/>
              <a:t>ERCIM (EU) </a:t>
            </a:r>
          </a:p>
          <a:p>
            <a:pPr lvl="1"/>
            <a:r>
              <a:rPr lang="en-AU" dirty="0"/>
              <a:t>Keio University (Japan) </a:t>
            </a:r>
          </a:p>
          <a:p>
            <a:endParaRPr lang="en-US" dirty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Australian presence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325 member organisations worldwide</a:t>
            </a:r>
          </a:p>
          <a:p>
            <a:r>
              <a:rPr lang="en-AU" dirty="0"/>
              <a:t>6</a:t>
            </a:r>
            <a:r>
              <a:rPr lang="en-AU" dirty="0" smtClean="0"/>
              <a:t> Australian members: </a:t>
            </a:r>
          </a:p>
          <a:p>
            <a:pPr lvl="1"/>
            <a:r>
              <a:rPr lang="en-AU" dirty="0"/>
              <a:t>AGIMO (Brian </a:t>
            </a:r>
            <a:r>
              <a:rPr lang="en-AU" dirty="0" smtClean="0"/>
              <a:t>Stonebridge)</a:t>
            </a:r>
          </a:p>
          <a:p>
            <a:pPr lvl="1"/>
            <a:r>
              <a:rPr lang="en-AU" dirty="0"/>
              <a:t>CSIRO </a:t>
            </a:r>
            <a:r>
              <a:rPr lang="en-AU" dirty="0" smtClean="0"/>
              <a:t>(</a:t>
            </a:r>
            <a:r>
              <a:rPr lang="en-AU" dirty="0"/>
              <a:t>Kerry </a:t>
            </a:r>
            <a:r>
              <a:rPr lang="en-AU" dirty="0" smtClean="0"/>
              <a:t>Taylor)</a:t>
            </a:r>
          </a:p>
          <a:p>
            <a:pPr lvl="1"/>
            <a:r>
              <a:rPr lang="en-AU" dirty="0"/>
              <a:t>Effective Measure (Scott </a:t>
            </a:r>
            <a:r>
              <a:rPr lang="en-AU" dirty="0" smtClean="0"/>
              <a:t>Julian)</a:t>
            </a:r>
          </a:p>
          <a:p>
            <a:pPr lvl="1"/>
            <a:r>
              <a:rPr lang="en-AU" dirty="0" smtClean="0"/>
              <a:t>Media Access Australia (Scott Hollier) </a:t>
            </a:r>
          </a:p>
          <a:p>
            <a:pPr lvl="1"/>
            <a:r>
              <a:rPr lang="en-AU" dirty="0" smtClean="0"/>
              <a:t>NICTA Ltd (N/A) </a:t>
            </a:r>
          </a:p>
          <a:p>
            <a:pPr lvl="1"/>
            <a:r>
              <a:rPr lang="en-AU" dirty="0" smtClean="0"/>
              <a:t>Vision </a:t>
            </a:r>
            <a:r>
              <a:rPr lang="en-AU" dirty="0"/>
              <a:t>Australia (Damien </a:t>
            </a:r>
            <a:r>
              <a:rPr lang="en-AU" dirty="0" smtClean="0"/>
              <a:t>McCormack)</a:t>
            </a:r>
          </a:p>
          <a:p>
            <a:r>
              <a:rPr lang="en-AU" dirty="0" smtClean="0"/>
              <a:t>Australian office run by CSIRO (w3c.org.au)</a:t>
            </a:r>
            <a:endParaRPr lang="en-AU" dirty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W3C processes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Groups: </a:t>
            </a:r>
            <a:endParaRPr lang="en-AU" dirty="0"/>
          </a:p>
          <a:p>
            <a:pPr lvl="1"/>
            <a:r>
              <a:rPr lang="en-AU" dirty="0" smtClean="0"/>
              <a:t>Advisory Committee</a:t>
            </a:r>
          </a:p>
          <a:p>
            <a:pPr lvl="1"/>
            <a:r>
              <a:rPr lang="en-AU" dirty="0" smtClean="0"/>
              <a:t>Working </a:t>
            </a:r>
            <a:r>
              <a:rPr lang="en-AU" dirty="0"/>
              <a:t>groups: about 50 long-term standard development</a:t>
            </a:r>
          </a:p>
          <a:p>
            <a:pPr lvl="1"/>
            <a:r>
              <a:rPr lang="en-AU" dirty="0"/>
              <a:t>Interest groups: more forum-based</a:t>
            </a:r>
          </a:p>
          <a:p>
            <a:pPr lvl="1"/>
            <a:r>
              <a:rPr lang="en-AU" dirty="0"/>
              <a:t>Incubator groups: 12 month </a:t>
            </a:r>
          </a:p>
          <a:p>
            <a:pPr marL="457200" lvl="1" indent="0">
              <a:buNone/>
            </a:pPr>
            <a:r>
              <a:rPr lang="en-AU" dirty="0"/>
              <a:t>   investigation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W3C WAI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Launched in 1997</a:t>
            </a:r>
          </a:p>
          <a:p>
            <a:r>
              <a:rPr lang="en-AU" dirty="0" smtClean="0"/>
              <a:t>Mission: to develop </a:t>
            </a:r>
            <a:r>
              <a:rPr lang="en-AU" dirty="0"/>
              <a:t>strategies, guidelines, and resources to help make the Web accessible to people with </a:t>
            </a:r>
            <a:r>
              <a:rPr lang="en-AU" dirty="0" smtClean="0"/>
              <a:t>disabilities</a:t>
            </a:r>
            <a:endParaRPr lang="en-AU" dirty="0"/>
          </a:p>
          <a:p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Authoring tools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Authoring Tool Accessibility Guidelines (ATAG) 2.0 Public Draft (22 July 2011) </a:t>
            </a:r>
            <a:endParaRPr lang="en-AU" dirty="0"/>
          </a:p>
          <a:p>
            <a:r>
              <a:rPr lang="en-AU" dirty="0" smtClean="0"/>
              <a:t>Implementing ATAG 2.0 Public Draft (22 July 2011)</a:t>
            </a:r>
          </a:p>
          <a:p>
            <a:r>
              <a:rPr lang="en-AU" dirty="0" smtClean="0"/>
              <a:t>Guidelines split into two parts: </a:t>
            </a:r>
          </a:p>
          <a:p>
            <a:pPr lvl="1"/>
            <a:r>
              <a:rPr lang="en-AU" dirty="0" smtClean="0"/>
              <a:t>PART A: making the user interface of the authoring tool is accessible</a:t>
            </a:r>
          </a:p>
          <a:p>
            <a:pPr lvl="1"/>
            <a:r>
              <a:rPr lang="en-AU" dirty="0" smtClean="0"/>
              <a:t>PART B: ensuring the tool produces accessible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Education &amp; outreach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Before and After Demonstration (BAD) open for comment</a:t>
            </a:r>
          </a:p>
          <a:p>
            <a:r>
              <a:rPr lang="en-AU" dirty="0" smtClean="0"/>
              <a:t>Policies relating to web accessibility </a:t>
            </a:r>
          </a:p>
          <a:p>
            <a:r>
              <a:rPr lang="en-AU" dirty="0" smtClean="0"/>
              <a:t>Presentation materials </a:t>
            </a:r>
          </a:p>
          <a:p>
            <a:r>
              <a:rPr lang="en-AU" dirty="0" smtClean="0"/>
              <a:t>Promoting of WAI standards</a:t>
            </a:r>
          </a:p>
          <a:p>
            <a:r>
              <a:rPr lang="en-AU" dirty="0" smtClean="0"/>
              <a:t>Documents relating to making presentations accessible to all </a:t>
            </a:r>
          </a:p>
          <a:p>
            <a:r>
              <a:rPr lang="en-AU" dirty="0" smtClean="0"/>
              <a:t>Contributing to other W3C groups  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Evaluation &amp; repair tools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Evaluation and Repair Language (EARL) requirements and scheme significantly updated in May 2011 </a:t>
            </a:r>
          </a:p>
          <a:p>
            <a:r>
              <a:rPr lang="en-AU" dirty="0" smtClean="0"/>
              <a:t> WCAG 2.0 Evaluation Methodology Task Force (Eval TF) commenced this year </a:t>
            </a:r>
            <a:endParaRPr lang="en-AU" dirty="0"/>
          </a:p>
          <a:p>
            <a:r>
              <a:rPr lang="en-AU" dirty="0" smtClean="0"/>
              <a:t>Eval </a:t>
            </a:r>
            <a:r>
              <a:rPr lang="en-AU" dirty="0"/>
              <a:t>TF aim: to develop an internationally harmonized methodology for evaluating the conformance of websites to WCAG </a:t>
            </a:r>
            <a:r>
              <a:rPr lang="en-AU" dirty="0" smtClean="0"/>
              <a:t>2.0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633" y="6519333"/>
            <a:ext cx="361950" cy="1820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A PPT template S. Hollier">
  <a:themeElements>
    <a:clrScheme name="Media Access Australia">
      <a:dk1>
        <a:sysClr val="windowText" lastClr="000000"/>
      </a:dk1>
      <a:lt1>
        <a:sysClr val="window" lastClr="FFFFFF"/>
      </a:lt1>
      <a:dk2>
        <a:srgbClr val="4CAA48"/>
      </a:dk2>
      <a:lt2>
        <a:srgbClr val="D1D3D4"/>
      </a:lt2>
      <a:accent1>
        <a:srgbClr val="000000"/>
      </a:accent1>
      <a:accent2>
        <a:srgbClr val="999999"/>
      </a:accent2>
      <a:accent3>
        <a:srgbClr val="4CAA48"/>
      </a:accent3>
      <a:accent4>
        <a:srgbClr val="D1D3D4"/>
      </a:accent4>
      <a:accent5>
        <a:srgbClr val="00AEEF"/>
      </a:accent5>
      <a:accent6>
        <a:srgbClr val="D80073"/>
      </a:accent6>
      <a:hlink>
        <a:srgbClr val="F2AF32"/>
      </a:hlink>
      <a:folHlink>
        <a:srgbClr val="4CAA48"/>
      </a:folHlink>
    </a:clrScheme>
    <a:fontScheme name="Media Access Austral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MAA PPT template S. Hollier</Template>
  <TotalTime>732</TotalTime>
  <Words>637</Words>
  <Application>Microsoft Office PowerPoint</Application>
  <PresentationFormat>On-screen Show (4:3)</PresentationFormat>
  <Paragraphs>113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MAA PPT template S. Hollier</vt:lpstr>
      <vt:lpstr>W3C  WAI update</vt:lpstr>
      <vt:lpstr>Introduction</vt:lpstr>
      <vt:lpstr>W3C Overview</vt:lpstr>
      <vt:lpstr>Australian presence</vt:lpstr>
      <vt:lpstr>W3C processes</vt:lpstr>
      <vt:lpstr>W3C WAI</vt:lpstr>
      <vt:lpstr>Authoring tools</vt:lpstr>
      <vt:lpstr>Education &amp; outreach</vt:lpstr>
      <vt:lpstr>Evaluation &amp; repair tools</vt:lpstr>
      <vt:lpstr>Protocols &amp; formats</vt:lpstr>
      <vt:lpstr>RESEARCH &amp; DEVELOPMENT</vt:lpstr>
      <vt:lpstr>User agents</vt:lpstr>
      <vt:lpstr>Web CONTENT</vt:lpstr>
      <vt:lpstr>WAI-ACT</vt:lpstr>
      <vt:lpstr>Other non-WAI developments</vt:lpstr>
      <vt:lpstr>Get involved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X</cp:lastModifiedBy>
  <cp:revision>75</cp:revision>
  <dcterms:created xsi:type="dcterms:W3CDTF">2011-06-16T06:07:04Z</dcterms:created>
  <dcterms:modified xsi:type="dcterms:W3CDTF">2011-11-24T07:23:01Z</dcterms:modified>
</cp:coreProperties>
</file>