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24"/>
  </p:notesMasterIdLst>
  <p:handoutMasterIdLst>
    <p:handoutMasterId r:id="rId25"/>
  </p:handoutMasterIdLst>
  <p:sldIdLst>
    <p:sldId id="257" r:id="rId2"/>
    <p:sldId id="422" r:id="rId3"/>
    <p:sldId id="423" r:id="rId4"/>
    <p:sldId id="397" r:id="rId5"/>
    <p:sldId id="424" r:id="rId6"/>
    <p:sldId id="425" r:id="rId7"/>
    <p:sldId id="426" r:id="rId8"/>
    <p:sldId id="420" r:id="rId9"/>
    <p:sldId id="418" r:id="rId10"/>
    <p:sldId id="402" r:id="rId11"/>
    <p:sldId id="405" r:id="rId12"/>
    <p:sldId id="408" r:id="rId13"/>
    <p:sldId id="411" r:id="rId14"/>
    <p:sldId id="419" r:id="rId15"/>
    <p:sldId id="414" r:id="rId16"/>
    <p:sldId id="415" r:id="rId17"/>
    <p:sldId id="421" r:id="rId18"/>
    <p:sldId id="416" r:id="rId19"/>
    <p:sldId id="417" r:id="rId20"/>
    <p:sldId id="427" r:id="rId21"/>
    <p:sldId id="428" r:id="rId22"/>
    <p:sldId id="32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18" autoAdjust="0"/>
  </p:normalViewPr>
  <p:slideViewPr>
    <p:cSldViewPr snapToGrid="0" showGuides="1">
      <p:cViewPr>
        <p:scale>
          <a:sx n="80" d="100"/>
          <a:sy n="80" d="100"/>
        </p:scale>
        <p:origin x="-1272" y="-240"/>
      </p:cViewPr>
      <p:guideLst>
        <p:guide orient="horz" pos="288"/>
        <p:guide orient="horz" pos="4038"/>
        <p:guide orient="horz" pos="4188"/>
        <p:guide orient="horz" pos="1110"/>
        <p:guide orient="horz" pos="1272"/>
        <p:guide pos="446"/>
        <p:guide pos="5468"/>
      </p:guideLst>
    </p:cSldViewPr>
  </p:slideViewPr>
  <p:outlineViewPr>
    <p:cViewPr>
      <p:scale>
        <a:sx n="33" d="100"/>
        <a:sy n="33" d="100"/>
      </p:scale>
      <p:origin x="0" y="508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86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1B4837-3A04-495C-B4A2-67329A1871C9}" type="datetimeFigureOut">
              <a:rPr lang="en-AU" smtClean="0"/>
              <a:t>25/11/2011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EE688D-C29F-4F3F-8495-BDD6ACB44FB1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26381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787DE8-B294-44BB-8F07-11B145CAA77E}" type="datetimeFigureOut">
              <a:rPr lang="en-AU" smtClean="0"/>
              <a:t>25/11/2011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F73A4-6212-4BFD-A853-CBBAEEAC91FD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81088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DAEC127-0B25-4246-9002-AA1E9466880A}" type="slidenum">
              <a:rPr lang="en-AU" smtClean="0"/>
              <a:pPr eaLnBrk="1" hangingPunct="1"/>
              <a:t>3</a:t>
            </a:fld>
            <a:endParaRPr lang="en-AU" dirty="0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4F61FE-7635-49C1-ADD7-18B65FEFD7C4}" type="slidenum">
              <a:rPr lang="en-AU" smtClean="0"/>
              <a:pPr eaLnBrk="1" hangingPunct="1"/>
              <a:t>4</a:t>
            </a:fld>
            <a:endParaRPr lang="en-AU" dirty="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(no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599" y="9130"/>
            <a:ext cx="4660401" cy="684887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450000"/>
            <a:ext cx="2167132" cy="61874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679450" y="3600000"/>
            <a:ext cx="4820270" cy="1152975"/>
          </a:xfrm>
        </p:spPr>
        <p:txBody>
          <a:bodyPr anchor="b">
            <a:noAutofit/>
          </a:bodyPr>
          <a:lstStyle>
            <a:lvl1pPr>
              <a:lnSpc>
                <a:spcPts val="42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PRESENTATION HEADLINE</a:t>
            </a:r>
            <a:endParaRPr lang="en-AU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08025" y="5190450"/>
            <a:ext cx="4820270" cy="553616"/>
          </a:xfrm>
        </p:spPr>
        <p:txBody>
          <a:bodyPr>
            <a:noAutofit/>
          </a:bodyPr>
          <a:lstStyle>
            <a:lvl1pPr marL="0" indent="0" algn="l">
              <a:lnSpc>
                <a:spcPts val="3600"/>
              </a:lnSpc>
              <a:buNone/>
              <a:defRPr sz="3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Presenter’s Name</a:t>
            </a:r>
            <a:endParaRPr lang="en-AU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708025" y="5648325"/>
            <a:ext cx="4826000" cy="419100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361950" indent="0">
              <a:buNone/>
              <a:defRPr sz="2000"/>
            </a:lvl2pPr>
            <a:lvl3pPr marL="628650" indent="0">
              <a:buNone/>
              <a:defRPr sz="2000"/>
            </a:lvl3pPr>
            <a:lvl4pPr marL="895350" indent="0">
              <a:buNone/>
              <a:defRPr sz="2000"/>
            </a:lvl4pPr>
            <a:lvl5pPr marL="1162050" indent="0">
              <a:buNone/>
              <a:defRPr sz="2000"/>
            </a:lvl5pPr>
          </a:lstStyle>
          <a:p>
            <a:pPr lvl="0"/>
            <a:r>
              <a:rPr lang="en-US" dirty="0" smtClean="0"/>
              <a:t>Presenter’s Title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31078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1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8024" y="409576"/>
            <a:ext cx="5818025" cy="112395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025" y="2019299"/>
            <a:ext cx="7972426" cy="439102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3380" y="457200"/>
            <a:ext cx="1627070" cy="618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9462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8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ts val="3800"/>
        </a:lnSpc>
        <a:spcBef>
          <a:spcPct val="0"/>
        </a:spcBef>
        <a:spcAft>
          <a:spcPts val="600"/>
        </a:spcAft>
        <a:buNone/>
        <a:defRPr sz="3600" kern="1200" cap="all" baseline="0">
          <a:solidFill>
            <a:schemeClr val="tx1"/>
          </a:solidFill>
          <a:latin typeface="Arial" pitchFamily="34" charset="0"/>
          <a:ea typeface="+mj-ea"/>
          <a:cs typeface="+mj-cs"/>
        </a:defRPr>
      </a:lvl1pPr>
    </p:titleStyle>
    <p:bodyStyle>
      <a:lvl1pPr marL="361950" indent="-361950" algn="l" defTabSz="914400" rtl="0" eaLnBrk="1" latinLnBrk="0" hangingPunct="1">
        <a:lnSpc>
          <a:spcPts val="3200"/>
        </a:lnSpc>
        <a:spcBef>
          <a:spcPct val="20000"/>
        </a:spcBef>
        <a:buClr>
          <a:schemeClr val="bg2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95350" indent="-2667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2667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38275" indent="-276225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AU" cap="none" dirty="0" smtClean="0"/>
              <a:t>Social Media Accessibility Project</a:t>
            </a:r>
            <a:endParaRPr lang="en-AU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Dr Scott Hollier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 smtClean="0"/>
              <a:t> OZeWAI 2011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4396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Current accessibility project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Australian Communications Consumers Action Network (ACCAN) provided funding to MAA to update report and create practical consumer guides</a:t>
            </a:r>
          </a:p>
          <a:p>
            <a:r>
              <a:rPr lang="en-AU" dirty="0" smtClean="0"/>
              <a:t>Project commenced in June, likely to be completed in February 2012</a:t>
            </a:r>
          </a:p>
          <a:p>
            <a:r>
              <a:rPr lang="en-AU" dirty="0" smtClean="0"/>
              <a:t>Tools selected: Facebook, Twitter, YouTube, LinkedIn, BlogSpot and Skype</a:t>
            </a:r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664633" y="6519333"/>
            <a:ext cx="361950" cy="18203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61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Research process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Online marketing with e-mails and Twitter through ACCAN and MAA consumer groups asked consumers with disabilities to share their thoughts</a:t>
            </a:r>
          </a:p>
          <a:p>
            <a:r>
              <a:rPr lang="en-AU" dirty="0" smtClean="0"/>
              <a:t>49 people provided tips and tricks on getting around social media accessibility </a:t>
            </a:r>
          </a:p>
          <a:p>
            <a:r>
              <a:rPr lang="en-AU" dirty="0" smtClean="0"/>
              <a:t>This was combined with online research and personal interviews to gain information </a:t>
            </a:r>
            <a:endParaRPr lang="en-AU" dirty="0"/>
          </a:p>
          <a:p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664633" y="6519333"/>
            <a:ext cx="361950" cy="18203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59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Key questions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What can the social media tool do? </a:t>
            </a:r>
          </a:p>
          <a:p>
            <a:r>
              <a:rPr lang="en-AU" dirty="0" smtClean="0"/>
              <a:t>What are the specific benefits to me? </a:t>
            </a:r>
          </a:p>
          <a:p>
            <a:r>
              <a:rPr lang="en-AU" dirty="0" smtClean="0"/>
              <a:t>What tips and tricks can help me</a:t>
            </a:r>
            <a:r>
              <a:rPr lang="en-AU" dirty="0" smtClean="0"/>
              <a:t> get around the accessibility issues? </a:t>
            </a:r>
          </a:p>
          <a:p>
            <a:r>
              <a:rPr lang="en-AU" dirty="0" smtClean="0"/>
              <a:t>How can I get set up to use it for the first time? </a:t>
            </a:r>
          </a:p>
          <a:p>
            <a:r>
              <a:rPr lang="en-AU" dirty="0" smtClean="0"/>
              <a:t>How do I perform the necessary everyday tasks? </a:t>
            </a:r>
          </a:p>
          <a:p>
            <a:r>
              <a:rPr lang="en-AU" dirty="0" smtClean="0"/>
              <a:t>Where do I go for help? </a:t>
            </a:r>
          </a:p>
          <a:p>
            <a:pPr lvl="1"/>
            <a:endParaRPr lang="en-AU" dirty="0" smtClean="0"/>
          </a:p>
        </p:txBody>
      </p:sp>
      <p:sp>
        <p:nvSpPr>
          <p:cNvPr id="4" name="Rectangle 3"/>
          <p:cNvSpPr/>
          <p:nvPr/>
        </p:nvSpPr>
        <p:spPr>
          <a:xfrm>
            <a:off x="664633" y="6519333"/>
            <a:ext cx="361950" cy="18203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23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Accessibility of tools &amp; </a:t>
            </a:r>
            <a:r>
              <a:rPr lang="en-AU" dirty="0" smtClean="0"/>
              <a:t>wcag</a:t>
            </a:r>
            <a:r>
              <a:rPr lang="en-AU" dirty="0" smtClean="0"/>
              <a:t> 2.0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Research </a:t>
            </a:r>
            <a:r>
              <a:rPr lang="en-AU" dirty="0" smtClean="0"/>
              <a:t>by </a:t>
            </a:r>
            <a:r>
              <a:rPr lang="en-AU" dirty="0"/>
              <a:t>Denis Boudreau of </a:t>
            </a:r>
            <a:r>
              <a:rPr lang="en-AU" dirty="0"/>
              <a:t>AccessibilitéWeb</a:t>
            </a:r>
            <a:r>
              <a:rPr lang="en-AU" dirty="0"/>
              <a:t> </a:t>
            </a:r>
            <a:r>
              <a:rPr lang="en-AU" dirty="0" smtClean="0"/>
              <a:t>in September took WCAG 2.0 and converted into percentage</a:t>
            </a:r>
          </a:p>
          <a:p>
            <a:pPr lvl="1"/>
            <a:r>
              <a:rPr lang="en-AU" dirty="0" smtClean="0"/>
              <a:t>LinkedIn 29</a:t>
            </a:r>
            <a:r>
              <a:rPr lang="en-AU" dirty="0"/>
              <a:t>% </a:t>
            </a:r>
            <a:endParaRPr lang="en-AU" dirty="0" smtClean="0"/>
          </a:p>
          <a:p>
            <a:pPr lvl="1"/>
            <a:r>
              <a:rPr lang="en-AU" dirty="0" smtClean="0"/>
              <a:t>YouTube 18%</a:t>
            </a:r>
          </a:p>
          <a:p>
            <a:pPr lvl="1"/>
            <a:r>
              <a:rPr lang="en-AU" dirty="0" smtClean="0"/>
              <a:t>Google</a:t>
            </a:r>
            <a:r>
              <a:rPr lang="en-AU" dirty="0"/>
              <a:t>+ </a:t>
            </a:r>
            <a:r>
              <a:rPr lang="en-AU" dirty="0" smtClean="0"/>
              <a:t>9%</a:t>
            </a:r>
          </a:p>
          <a:p>
            <a:pPr lvl="1"/>
            <a:r>
              <a:rPr lang="en-AU" dirty="0" smtClean="0"/>
              <a:t>Facebook 9%</a:t>
            </a:r>
          </a:p>
          <a:p>
            <a:pPr lvl="1"/>
            <a:r>
              <a:rPr lang="en-AU" dirty="0" smtClean="0"/>
              <a:t>Twitter 0% 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664633" y="6519333"/>
            <a:ext cx="361950" cy="18203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91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Facebook </a:t>
            </a:r>
            <a:br>
              <a:rPr lang="en-AU" dirty="0" smtClean="0"/>
            </a:br>
            <a:r>
              <a:rPr lang="en-AU" dirty="0" smtClean="0"/>
              <a:t>tips &amp; tricks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Use mobile site m.facebook.com</a:t>
            </a:r>
          </a:p>
          <a:p>
            <a:r>
              <a:rPr lang="en-AU" dirty="0" smtClean="0"/>
              <a:t>Additional keyboard shortcuts</a:t>
            </a:r>
          </a:p>
          <a:p>
            <a:r>
              <a:rPr lang="en-AU" dirty="0" smtClean="0"/>
              <a:t>WAI-ARIA support</a:t>
            </a:r>
          </a:p>
          <a:p>
            <a:r>
              <a:rPr lang="en-AU" dirty="0" smtClean="0"/>
              <a:t>Assistive technology support to overcome CAPTCHA and use screen readers</a:t>
            </a:r>
          </a:p>
          <a:p>
            <a:r>
              <a:rPr lang="en-AU" dirty="0" smtClean="0"/>
              <a:t>Facely</a:t>
            </a:r>
            <a:r>
              <a:rPr lang="en-AU" dirty="0" smtClean="0"/>
              <a:t> HD app for iOS</a:t>
            </a:r>
            <a:endParaRPr lang="en-AU" dirty="0" smtClean="0"/>
          </a:p>
          <a:p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664633" y="6519333"/>
            <a:ext cx="361950" cy="18203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13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LinkedIn</a:t>
            </a:r>
            <a:br>
              <a:rPr lang="en-AU" dirty="0" smtClean="0"/>
            </a:br>
            <a:r>
              <a:rPr lang="en-AU" dirty="0" smtClean="0"/>
              <a:t>tips &amp; tricks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Finding people easier using Google than LinkedIn’s own search </a:t>
            </a:r>
          </a:p>
          <a:p>
            <a:r>
              <a:rPr lang="en-AU" dirty="0" smtClean="0"/>
              <a:t>LinkedIn support receptive to needs of consumers with disabilities (removed CAPTCHA) </a:t>
            </a:r>
          </a:p>
          <a:p>
            <a:r>
              <a:rPr lang="en-AU" dirty="0" smtClean="0"/>
              <a:t>LinkedIn app on iOS accessible</a:t>
            </a:r>
            <a:endParaRPr lang="en-AU" dirty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664633" y="6519333"/>
            <a:ext cx="361950" cy="18203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19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YouTube </a:t>
            </a:r>
            <a:br>
              <a:rPr lang="en-AU" dirty="0" smtClean="0"/>
            </a:br>
            <a:r>
              <a:rPr lang="en-AU" dirty="0" smtClean="0"/>
              <a:t>tips and tricks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Automated caption service</a:t>
            </a:r>
          </a:p>
          <a:p>
            <a:r>
              <a:rPr lang="en-AU" dirty="0" smtClean="0"/>
              <a:t>Free caption editors: Overstream</a:t>
            </a:r>
          </a:p>
          <a:p>
            <a:r>
              <a:rPr lang="en-AU" dirty="0"/>
              <a:t>Accessible YouTube players: Accessible YouTube and  Easy YouTube </a:t>
            </a:r>
            <a:endParaRPr lang="en-AU" dirty="0" smtClean="0"/>
          </a:p>
          <a:p>
            <a:r>
              <a:rPr lang="en-AU" dirty="0" smtClean="0"/>
              <a:t>YouTube app on iOS works well with screen reader </a:t>
            </a:r>
            <a:endParaRPr lang="en-AU" dirty="0" smtClean="0"/>
          </a:p>
          <a:p>
            <a:pPr lvl="1"/>
            <a:endParaRPr lang="en-AU" dirty="0" smtClean="0"/>
          </a:p>
        </p:txBody>
      </p:sp>
      <p:sp>
        <p:nvSpPr>
          <p:cNvPr id="4" name="Rectangle 3"/>
          <p:cNvSpPr/>
          <p:nvPr/>
        </p:nvSpPr>
        <p:spPr>
          <a:xfrm>
            <a:off x="664633" y="6519333"/>
            <a:ext cx="361950" cy="18203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82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Twitter</a:t>
            </a:r>
            <a:br>
              <a:rPr lang="en-AU" dirty="0" smtClean="0"/>
            </a:br>
            <a:r>
              <a:rPr lang="en-AU" dirty="0" smtClean="0"/>
              <a:t>Tips &amp; tricks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Easy Chirp accessible Twitter portal www.easychrip.com</a:t>
            </a:r>
          </a:p>
          <a:p>
            <a:r>
              <a:rPr lang="en-AU" dirty="0" smtClean="0"/>
              <a:t>Lots of accessible apps on iOS: </a:t>
            </a:r>
            <a:r>
              <a:rPr lang="en-AU" dirty="0"/>
              <a:t>main </a:t>
            </a:r>
            <a:r>
              <a:rPr lang="en-AU" dirty="0" smtClean="0"/>
              <a:t>app</a:t>
            </a:r>
            <a:r>
              <a:rPr lang="en-AU" dirty="0"/>
              <a:t>, Twitterrific, Twittelator for iPad, Tweetosaurus, </a:t>
            </a:r>
            <a:r>
              <a:rPr lang="en-AU" dirty="0" smtClean="0"/>
              <a:t>Tweetero</a:t>
            </a:r>
            <a:r>
              <a:rPr lang="en-AU" dirty="0" smtClean="0"/>
              <a:t>, TweetList Pro</a:t>
            </a:r>
          </a:p>
          <a:p>
            <a:r>
              <a:rPr lang="en-AU" dirty="0" smtClean="0"/>
              <a:t>Using Twitter itself a good way to ask questions about disability-0related issues 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052604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BlogSpot</a:t>
            </a:r>
            <a:br>
              <a:rPr lang="en-AU" dirty="0" smtClean="0"/>
            </a:br>
            <a:r>
              <a:rPr lang="en-AU" dirty="0" smtClean="0"/>
              <a:t>tips &amp; tricks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Embedding accessible media</a:t>
            </a:r>
          </a:p>
          <a:p>
            <a:r>
              <a:rPr lang="en-AU" dirty="0" smtClean="0"/>
              <a:t>Redirecting to accessible media players (eg accessible YouTube) </a:t>
            </a:r>
          </a:p>
          <a:p>
            <a:r>
              <a:rPr lang="en-AU" dirty="0" smtClean="0"/>
              <a:t>Using BlogSpot to blog about disability-related issues </a:t>
            </a:r>
            <a:endParaRPr lang="en-AU" dirty="0" smtClean="0"/>
          </a:p>
        </p:txBody>
      </p:sp>
      <p:sp>
        <p:nvSpPr>
          <p:cNvPr id="4" name="Rectangle 3"/>
          <p:cNvSpPr/>
          <p:nvPr/>
        </p:nvSpPr>
        <p:spPr>
          <a:xfrm>
            <a:off x="664633" y="6519333"/>
            <a:ext cx="361950" cy="18203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07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Skype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Windows: </a:t>
            </a:r>
            <a:endParaRPr lang="en-AU" dirty="0" smtClean="0"/>
          </a:p>
          <a:p>
            <a:pPr lvl="1"/>
            <a:r>
              <a:rPr lang="en-AU" dirty="0" smtClean="0"/>
              <a:t>Screen reader mode</a:t>
            </a:r>
          </a:p>
          <a:p>
            <a:pPr lvl="1"/>
            <a:r>
              <a:rPr lang="en-AU" dirty="0" smtClean="0"/>
              <a:t>Additional keyboard commands</a:t>
            </a:r>
          </a:p>
          <a:p>
            <a:r>
              <a:rPr lang="en-AU" dirty="0" smtClean="0"/>
              <a:t>Mac: fairly accessible</a:t>
            </a:r>
          </a:p>
          <a:p>
            <a:r>
              <a:rPr lang="en-AU" dirty="0" smtClean="0"/>
              <a:t>iOS: fairly accessible</a:t>
            </a:r>
          </a:p>
          <a:p>
            <a:r>
              <a:rPr lang="en-AU" dirty="0" smtClean="0"/>
              <a:t>Resources for accessibility of other platforms </a:t>
            </a:r>
            <a:endParaRPr lang="en-AU" dirty="0" smtClean="0"/>
          </a:p>
          <a:p>
            <a:endParaRPr lang="en-AU" dirty="0" smtClean="0"/>
          </a:p>
        </p:txBody>
      </p:sp>
      <p:sp>
        <p:nvSpPr>
          <p:cNvPr id="4" name="Rectangle 3"/>
          <p:cNvSpPr/>
          <p:nvPr/>
        </p:nvSpPr>
        <p:spPr>
          <a:xfrm>
            <a:off x="664633" y="6519333"/>
            <a:ext cx="361950" cy="18203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96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AU" dirty="0" smtClean="0"/>
              <a:t>Not-for-profit organisation addressing access issues in: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AU" dirty="0" smtClean="0"/>
              <a:t>TV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AU" dirty="0" smtClean="0"/>
              <a:t>Cinema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AU" dirty="0" smtClean="0"/>
              <a:t>DVD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AU" dirty="0" smtClean="0"/>
              <a:t>Education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AU" dirty="0" smtClean="0"/>
              <a:t>Digital and Online  Media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AU" dirty="0" smtClean="0"/>
              <a:t>Access issues include captioning,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AU" dirty="0" smtClean="0"/>
              <a:t>   audio description, computer-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AU" dirty="0" smtClean="0"/>
              <a:t>   related and Internet-related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AU" dirty="0" smtClean="0"/>
              <a:t>   access issues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AU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AU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AU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AU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AU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AU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Who is Media Access Australia</a:t>
            </a:r>
          </a:p>
        </p:txBody>
      </p:sp>
    </p:spTree>
    <p:extLst>
      <p:ext uri="{BB962C8B-B14F-4D97-AF65-F5344CB8AC3E}">
        <p14:creationId xmlns:p14="http://schemas.microsoft.com/office/powerpoint/2010/main" val="355806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Timeline and release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 final resources will consist of: </a:t>
            </a:r>
          </a:p>
          <a:p>
            <a:pPr lvl="1"/>
            <a:r>
              <a:rPr lang="en-AU" dirty="0" smtClean="0"/>
              <a:t>Full report on social media accessibility, accessibility tools in major OS, in-depth consumers guides</a:t>
            </a:r>
          </a:p>
          <a:p>
            <a:pPr lvl="1"/>
            <a:r>
              <a:rPr lang="en-AU" dirty="0" smtClean="0"/>
              <a:t>Tip sheets for each social media tools</a:t>
            </a:r>
          </a:p>
          <a:p>
            <a:pPr lvl="1"/>
            <a:r>
              <a:rPr lang="en-AU" dirty="0" smtClean="0"/>
              <a:t>Currently in draft , being user tested</a:t>
            </a:r>
          </a:p>
          <a:p>
            <a:pPr lvl="1"/>
            <a:r>
              <a:rPr lang="en-AU" dirty="0" smtClean="0"/>
              <a:t>Due for release February 2012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37288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OTHER MAA PROJECTS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Industry course: </a:t>
            </a:r>
          </a:p>
          <a:p>
            <a:pPr lvl="1"/>
            <a:r>
              <a:rPr lang="en-AU" dirty="0" smtClean="0"/>
              <a:t>Joint project with MAA and UniSA</a:t>
            </a:r>
          </a:p>
          <a:p>
            <a:pPr lvl="1"/>
            <a:r>
              <a:rPr lang="en-AU" dirty="0" smtClean="0"/>
              <a:t>Co-taught with Dr Denise Wood of UniSA </a:t>
            </a:r>
          </a:p>
          <a:p>
            <a:pPr lvl="1"/>
            <a:r>
              <a:rPr lang="en-AU" dirty="0" smtClean="0"/>
              <a:t>6 weeks online, to help ICT professionals incorporate accessibility into work practices</a:t>
            </a:r>
          </a:p>
          <a:p>
            <a:pPr lvl="1"/>
            <a:r>
              <a:rPr lang="en-AU" dirty="0" smtClean="0"/>
              <a:t>Includes AT use, WCAG 2.0 basic and advanced, ATAG 2.0, website auditing</a:t>
            </a:r>
          </a:p>
          <a:p>
            <a:pPr lvl="1"/>
            <a:r>
              <a:rPr lang="en-AU" dirty="0" smtClean="0"/>
              <a:t>Pilot currently running with 19 students</a:t>
            </a:r>
          </a:p>
          <a:p>
            <a:pPr lvl="1"/>
            <a:r>
              <a:rPr lang="en-AU" dirty="0" smtClean="0"/>
              <a:t>3-4 planned for next year, taking expressions of interest now 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476143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cap="none" dirty="0" smtClean="0"/>
              <a:t>FURTHER INFORMATION</a:t>
            </a:r>
            <a:endParaRPr lang="en-AU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 smtClean="0"/>
              <a:t>Advice is free</a:t>
            </a:r>
            <a:r>
              <a:rPr lang="en-AU" dirty="0" smtClean="0"/>
              <a:t>!</a:t>
            </a:r>
          </a:p>
          <a:p>
            <a:r>
              <a:rPr lang="en-AU" dirty="0" smtClean="0"/>
              <a:t>E-mail</a:t>
            </a:r>
            <a:r>
              <a:rPr lang="en-AU" dirty="0" smtClean="0"/>
              <a:t>: scott.hollier@mediaaccess.org.au</a:t>
            </a:r>
          </a:p>
          <a:p>
            <a:r>
              <a:rPr lang="en-AU" dirty="0" smtClean="0"/>
              <a:t>Telephone: (08) 9311 8230</a:t>
            </a:r>
          </a:p>
          <a:p>
            <a:r>
              <a:rPr lang="en-AU" dirty="0" smtClean="0"/>
              <a:t>Website: www.mediaaccess.org.au</a:t>
            </a:r>
          </a:p>
          <a:p>
            <a:r>
              <a:rPr lang="en-AU" dirty="0" smtClean="0"/>
              <a:t>Twitter: @</a:t>
            </a:r>
            <a:r>
              <a:rPr lang="en-AU" dirty="0" smtClean="0"/>
              <a:t>mediaaccessaus</a:t>
            </a:r>
          </a:p>
          <a:p>
            <a:r>
              <a:rPr lang="en-AU" dirty="0" smtClean="0"/>
              <a:t>LinkedIn profile and YouTube clips also online</a:t>
            </a:r>
            <a:endParaRPr lang="en-AU" dirty="0"/>
          </a:p>
          <a:p>
            <a:endParaRPr lang="en-AU" dirty="0" smtClean="0"/>
          </a:p>
          <a:p>
            <a:pPr marL="0" indent="0">
              <a:buNone/>
            </a:pPr>
            <a:endParaRPr lang="en-AU" dirty="0" smtClean="0"/>
          </a:p>
        </p:txBody>
      </p:sp>
      <p:sp>
        <p:nvSpPr>
          <p:cNvPr id="4" name="Rectangle 3"/>
          <p:cNvSpPr/>
          <p:nvPr/>
        </p:nvSpPr>
        <p:spPr>
          <a:xfrm>
            <a:off x="664633" y="6519333"/>
            <a:ext cx="361950" cy="18203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07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Who am I? 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Professional: </a:t>
            </a:r>
          </a:p>
          <a:p>
            <a:pPr lvl="1" eaLnBrk="1" hangingPunct="1"/>
            <a:r>
              <a:rPr lang="en-AU" dirty="0" smtClean="0"/>
              <a:t>Project Manager &amp; WA Manager for MAA</a:t>
            </a:r>
          </a:p>
          <a:p>
            <a:pPr lvl="1" eaLnBrk="1" hangingPunct="1"/>
            <a:r>
              <a:rPr lang="en-AU" dirty="0" smtClean="0"/>
              <a:t>W3C Advisory Committee representative</a:t>
            </a:r>
          </a:p>
          <a:p>
            <a:pPr eaLnBrk="1" hangingPunct="1"/>
            <a:r>
              <a:rPr lang="en-AU" dirty="0" smtClean="0"/>
              <a:t>Academic: PhD thesis examined ways to make computers and the Internet more accessible to people with disabilities</a:t>
            </a:r>
          </a:p>
          <a:p>
            <a:pPr eaLnBrk="1" hangingPunct="1"/>
            <a:r>
              <a:rPr lang="en-AU" dirty="0" smtClean="0"/>
              <a:t>Personal: Legally blind, first-hand </a:t>
            </a:r>
            <a:br>
              <a:rPr lang="en-AU" dirty="0" smtClean="0"/>
            </a:br>
            <a:r>
              <a:rPr lang="en-AU" dirty="0" smtClean="0"/>
              <a:t>knowledge of access issues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846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Introduction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buFont typeface="Arial" charset="0"/>
              <a:buChar char="•"/>
            </a:pPr>
            <a:r>
              <a:rPr lang="en-AU" dirty="0" smtClean="0"/>
              <a:t>Why is social media important to consumers with disabilities? </a:t>
            </a:r>
          </a:p>
          <a:p>
            <a:pPr eaLnBrk="1" hangingPunct="1">
              <a:buFont typeface="Arial" charset="0"/>
              <a:buChar char="•"/>
            </a:pPr>
            <a:r>
              <a:rPr lang="en-AU" dirty="0" smtClean="0"/>
              <a:t>Social media project overview</a:t>
            </a:r>
          </a:p>
          <a:p>
            <a:pPr eaLnBrk="1" hangingPunct="1">
              <a:buFont typeface="Arial" charset="0"/>
              <a:buChar char="•"/>
            </a:pPr>
            <a:r>
              <a:rPr lang="en-AU" dirty="0" smtClean="0"/>
              <a:t>How social media has changed in recent years</a:t>
            </a:r>
          </a:p>
          <a:p>
            <a:pPr eaLnBrk="1" hangingPunct="1">
              <a:buFont typeface="Arial" charset="0"/>
              <a:buChar char="•"/>
            </a:pPr>
            <a:r>
              <a:rPr lang="en-AU" dirty="0" smtClean="0"/>
              <a:t>What consumers with disabilities need</a:t>
            </a:r>
          </a:p>
          <a:p>
            <a:pPr eaLnBrk="1" hangingPunct="1">
              <a:buFont typeface="Arial" charset="0"/>
              <a:buChar char="•"/>
            </a:pPr>
            <a:r>
              <a:rPr lang="en-AU" dirty="0" smtClean="0"/>
              <a:t>Creating consumers resources</a:t>
            </a:r>
          </a:p>
          <a:p>
            <a:pPr eaLnBrk="1" hangingPunct="1">
              <a:buFont typeface="Arial" charset="0"/>
              <a:buChar char="•"/>
            </a:pPr>
            <a:r>
              <a:rPr lang="en-AU" dirty="0" smtClean="0"/>
              <a:t>Overcoming accessibility issues in popular social media tools </a:t>
            </a:r>
          </a:p>
          <a:p>
            <a:pPr eaLnBrk="1" hangingPunct="1">
              <a:buFont typeface="Arial" charset="0"/>
              <a:buChar char="•"/>
            </a:pPr>
            <a:r>
              <a:rPr lang="en-AU" dirty="0" smtClean="0"/>
              <a:t>Project timelines and release date</a:t>
            </a:r>
            <a:endParaRPr lang="en-AU" dirty="0" smtClean="0"/>
          </a:p>
        </p:txBody>
      </p:sp>
      <p:sp>
        <p:nvSpPr>
          <p:cNvPr id="7" name="Rectangle 6"/>
          <p:cNvSpPr/>
          <p:nvPr/>
        </p:nvSpPr>
        <p:spPr>
          <a:xfrm>
            <a:off x="664633" y="6519333"/>
            <a:ext cx="361950" cy="18203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321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Defining social media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Definition of social media: </a:t>
            </a:r>
          </a:p>
          <a:p>
            <a:pPr lvl="1"/>
            <a:r>
              <a:rPr lang="en-AU" dirty="0"/>
              <a:t>A</a:t>
            </a:r>
            <a:r>
              <a:rPr lang="en-AU" dirty="0" smtClean="0"/>
              <a:t> </a:t>
            </a:r>
            <a:r>
              <a:rPr lang="en-AU" dirty="0"/>
              <a:t>group of Internet-based applications that build on the ideological and technological foundations of Web 2.0, and that allow the creation and exchange of User Generated </a:t>
            </a:r>
            <a:r>
              <a:rPr lang="en-AU" dirty="0" smtClean="0"/>
              <a:t>Content (Kaplan </a:t>
            </a:r>
            <a:r>
              <a:rPr lang="en-AU" dirty="0"/>
              <a:t>and </a:t>
            </a:r>
            <a:r>
              <a:rPr lang="en-AU" dirty="0" smtClean="0"/>
              <a:t>Halnlien</a:t>
            </a:r>
            <a:r>
              <a:rPr lang="en-AU" dirty="0" smtClean="0"/>
              <a:t>, 2010).</a:t>
            </a:r>
          </a:p>
          <a:p>
            <a:r>
              <a:rPr lang="en-AU" dirty="0" smtClean="0"/>
              <a:t>Social media in practical terms: </a:t>
            </a:r>
          </a:p>
          <a:p>
            <a:pPr lvl="1"/>
            <a:r>
              <a:rPr lang="en-AU" dirty="0"/>
              <a:t>T</a:t>
            </a:r>
            <a:r>
              <a:rPr lang="en-AU" dirty="0" smtClean="0"/>
              <a:t>he </a:t>
            </a:r>
            <a:r>
              <a:rPr lang="en-AU" dirty="0"/>
              <a:t>need to create, modify, share, and discuss Internet content in a particular situation</a:t>
            </a:r>
            <a:r>
              <a:rPr lang="en-AU" dirty="0" smtClean="0"/>
              <a:t>. (</a:t>
            </a:r>
            <a:r>
              <a:rPr lang="en-AU" dirty="0" smtClean="0"/>
              <a:t>Kietzmann</a:t>
            </a:r>
            <a:r>
              <a:rPr lang="en-AU" dirty="0"/>
              <a:t> </a:t>
            </a:r>
            <a:r>
              <a:rPr lang="en-AU" dirty="0" smtClean="0"/>
              <a:t>et. Al. 2011) </a:t>
            </a:r>
          </a:p>
        </p:txBody>
      </p:sp>
    </p:spTree>
    <p:extLst>
      <p:ext uri="{BB962C8B-B14F-4D97-AF65-F5344CB8AC3E}">
        <p14:creationId xmlns:p14="http://schemas.microsoft.com/office/powerpoint/2010/main" val="1319469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Benefits of social media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We want to create, modify, share and discuss in areas of: </a:t>
            </a:r>
          </a:p>
          <a:p>
            <a:pPr lvl="1"/>
            <a:r>
              <a:rPr lang="en-AU" dirty="0" smtClean="0"/>
              <a:t>Personal life </a:t>
            </a:r>
          </a:p>
          <a:p>
            <a:pPr lvl="1"/>
            <a:r>
              <a:rPr lang="en-AU" dirty="0" smtClean="0"/>
              <a:t>Work</a:t>
            </a:r>
          </a:p>
          <a:p>
            <a:pPr lvl="1"/>
            <a:r>
              <a:rPr lang="en-AU" dirty="0" smtClean="0"/>
              <a:t>Entertainment </a:t>
            </a:r>
          </a:p>
          <a:p>
            <a:pPr lvl="1"/>
            <a:r>
              <a:rPr lang="en-AU" dirty="0" smtClean="0"/>
              <a:t>Provision of goods and services</a:t>
            </a:r>
          </a:p>
          <a:p>
            <a:pPr lvl="1"/>
            <a:r>
              <a:rPr lang="en-AU" dirty="0" smtClean="0"/>
              <a:t>Education</a:t>
            </a:r>
          </a:p>
          <a:p>
            <a:pPr lvl="1"/>
            <a:endParaRPr lang="en-AU" dirty="0" smtClean="0"/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71948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Benefits for people with disabilities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Personal: share and discuss in environments without prejudice </a:t>
            </a:r>
          </a:p>
          <a:p>
            <a:r>
              <a:rPr lang="en-AU" dirty="0" smtClean="0"/>
              <a:t>Work: overcome high levels of unemployment through online interaction</a:t>
            </a:r>
          </a:p>
          <a:p>
            <a:r>
              <a:rPr lang="en-AU" dirty="0" smtClean="0"/>
              <a:t>Entertainment: sharing captioned videos, play online games </a:t>
            </a:r>
          </a:p>
          <a:p>
            <a:r>
              <a:rPr lang="en-AU" dirty="0" smtClean="0"/>
              <a:t>Provision of goods and services: getting Dominos pizza vouchers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20831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Social media project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In 2009, Media Access Australia released its Social Media Accessibility Review</a:t>
            </a:r>
          </a:p>
          <a:p>
            <a:r>
              <a:rPr lang="en-AU" dirty="0" smtClean="0"/>
              <a:t>Original aim: to provide guidance in a fledgling social media environment as to which tools were most accessible (eg Facebook V MySpace) </a:t>
            </a:r>
            <a:endParaRPr lang="en-US" dirty="0"/>
          </a:p>
          <a:p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664633" y="6519333"/>
            <a:ext cx="361950" cy="18203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19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What’s changed?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Consumers with disabilities no longer want to know which tool to use for a particular task, they’ve already decided</a:t>
            </a:r>
          </a:p>
          <a:p>
            <a:r>
              <a:rPr lang="en-AU" dirty="0" smtClean="0"/>
              <a:t>New resources need to find the best way for consumers with disabilities to use that tool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664633" y="6519333"/>
            <a:ext cx="361950" cy="18203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87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A PPT template S. Hollier">
  <a:themeElements>
    <a:clrScheme name="Media Access Australia">
      <a:dk1>
        <a:sysClr val="windowText" lastClr="000000"/>
      </a:dk1>
      <a:lt1>
        <a:sysClr val="window" lastClr="FFFFFF"/>
      </a:lt1>
      <a:dk2>
        <a:srgbClr val="4CAA48"/>
      </a:dk2>
      <a:lt2>
        <a:srgbClr val="D1D3D4"/>
      </a:lt2>
      <a:accent1>
        <a:srgbClr val="000000"/>
      </a:accent1>
      <a:accent2>
        <a:srgbClr val="999999"/>
      </a:accent2>
      <a:accent3>
        <a:srgbClr val="4CAA48"/>
      </a:accent3>
      <a:accent4>
        <a:srgbClr val="D1D3D4"/>
      </a:accent4>
      <a:accent5>
        <a:srgbClr val="00AEEF"/>
      </a:accent5>
      <a:accent6>
        <a:srgbClr val="D80073"/>
      </a:accent6>
      <a:hlink>
        <a:srgbClr val="F2AF32"/>
      </a:hlink>
      <a:folHlink>
        <a:srgbClr val="4CAA48"/>
      </a:folHlink>
    </a:clrScheme>
    <a:fontScheme name="Media Access Australi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MAA PPT template S. Hollier</Template>
  <TotalTime>854</TotalTime>
  <Words>856</Words>
  <Application>Microsoft Office PowerPoint</Application>
  <PresentationFormat>On-screen Show (4:3)</PresentationFormat>
  <Paragraphs>133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MAA PPT template S. Hollier</vt:lpstr>
      <vt:lpstr>Social Media Accessibility Project</vt:lpstr>
      <vt:lpstr>Who is Media Access Australia</vt:lpstr>
      <vt:lpstr>Who am I? </vt:lpstr>
      <vt:lpstr>Introduction</vt:lpstr>
      <vt:lpstr>Defining social media</vt:lpstr>
      <vt:lpstr>Benefits of social media</vt:lpstr>
      <vt:lpstr>Benefits for people with disabilities</vt:lpstr>
      <vt:lpstr>Social media project</vt:lpstr>
      <vt:lpstr>What’s changed? </vt:lpstr>
      <vt:lpstr>Current accessibility project</vt:lpstr>
      <vt:lpstr>Research process</vt:lpstr>
      <vt:lpstr>Key questions</vt:lpstr>
      <vt:lpstr>Accessibility of tools &amp; wcag 2.0</vt:lpstr>
      <vt:lpstr>Facebook  tips &amp; tricks</vt:lpstr>
      <vt:lpstr>LinkedIn tips &amp; tricks</vt:lpstr>
      <vt:lpstr>YouTube  tips and tricks</vt:lpstr>
      <vt:lpstr>Twitter Tips &amp; tricks</vt:lpstr>
      <vt:lpstr>BlogSpot tips &amp; tricks</vt:lpstr>
      <vt:lpstr>Skype</vt:lpstr>
      <vt:lpstr>Timeline and release</vt:lpstr>
      <vt:lpstr>OTHER MAA PROJECTS</vt:lpstr>
      <vt:lpstr>FURTHER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</dc:creator>
  <cp:lastModifiedBy>X</cp:lastModifiedBy>
  <cp:revision>89</cp:revision>
  <dcterms:created xsi:type="dcterms:W3CDTF">2011-06-16T06:07:04Z</dcterms:created>
  <dcterms:modified xsi:type="dcterms:W3CDTF">2011-11-25T03:16:24Z</dcterms:modified>
</cp:coreProperties>
</file>