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6" r:id="rId2"/>
    <p:sldId id="373" r:id="rId3"/>
    <p:sldId id="354" r:id="rId4"/>
    <p:sldId id="352" r:id="rId5"/>
    <p:sldId id="361" r:id="rId6"/>
    <p:sldId id="377" r:id="rId7"/>
    <p:sldId id="378" r:id="rId8"/>
    <p:sldId id="376" r:id="rId9"/>
    <p:sldId id="381" r:id="rId10"/>
    <p:sldId id="380" r:id="rId11"/>
    <p:sldId id="365" r:id="rId12"/>
    <p:sldId id="379" r:id="rId13"/>
    <p:sldId id="370" r:id="rId14"/>
    <p:sldId id="389" r:id="rId15"/>
    <p:sldId id="387" r:id="rId16"/>
    <p:sldId id="374" r:id="rId17"/>
    <p:sldId id="318" r:id="rId18"/>
    <p:sldId id="364" r:id="rId19"/>
    <p:sldId id="367" r:id="rId20"/>
    <p:sldId id="369" r:id="rId21"/>
    <p:sldId id="368" r:id="rId22"/>
    <p:sldId id="356" r:id="rId23"/>
    <p:sldId id="357" r:id="rId24"/>
    <p:sldId id="358" r:id="rId25"/>
    <p:sldId id="382" r:id="rId26"/>
    <p:sldId id="384" r:id="rId27"/>
    <p:sldId id="390" r:id="rId28"/>
    <p:sldId id="383" r:id="rId29"/>
    <p:sldId id="326" r:id="rId30"/>
    <p:sldId id="355" r:id="rId31"/>
  </p:sldIdLst>
  <p:sldSz cx="9144000" cy="6858000" type="screen4x3"/>
  <p:notesSz cx="6797675" cy="9926638"/>
  <p:defaultTextStyle>
    <a:defPPr>
      <a:defRPr lang="en-US"/>
    </a:defPPr>
    <a:lvl1pPr algn="l" rtl="0" fontAlgn="base">
      <a:spcBef>
        <a:spcPct val="0"/>
      </a:spcBef>
      <a:spcAft>
        <a:spcPct val="0"/>
      </a:spcAft>
      <a:defRPr sz="2400" kern="1200" baseline="-25000">
        <a:solidFill>
          <a:schemeClr val="tx1"/>
        </a:solidFill>
        <a:latin typeface="Times" pitchFamily="18" charset="0"/>
        <a:ea typeface="+mn-ea"/>
        <a:cs typeface="Arial" charset="0"/>
      </a:defRPr>
    </a:lvl1pPr>
    <a:lvl2pPr marL="457200" algn="l" rtl="0" fontAlgn="base">
      <a:spcBef>
        <a:spcPct val="0"/>
      </a:spcBef>
      <a:spcAft>
        <a:spcPct val="0"/>
      </a:spcAft>
      <a:defRPr sz="2400" kern="1200" baseline="-25000">
        <a:solidFill>
          <a:schemeClr val="tx1"/>
        </a:solidFill>
        <a:latin typeface="Times" pitchFamily="18" charset="0"/>
        <a:ea typeface="+mn-ea"/>
        <a:cs typeface="Arial" charset="0"/>
      </a:defRPr>
    </a:lvl2pPr>
    <a:lvl3pPr marL="914400" algn="l" rtl="0" fontAlgn="base">
      <a:spcBef>
        <a:spcPct val="0"/>
      </a:spcBef>
      <a:spcAft>
        <a:spcPct val="0"/>
      </a:spcAft>
      <a:defRPr sz="2400" kern="1200" baseline="-25000">
        <a:solidFill>
          <a:schemeClr val="tx1"/>
        </a:solidFill>
        <a:latin typeface="Times" pitchFamily="18" charset="0"/>
        <a:ea typeface="+mn-ea"/>
        <a:cs typeface="Arial" charset="0"/>
      </a:defRPr>
    </a:lvl3pPr>
    <a:lvl4pPr marL="1371600" algn="l" rtl="0" fontAlgn="base">
      <a:spcBef>
        <a:spcPct val="0"/>
      </a:spcBef>
      <a:spcAft>
        <a:spcPct val="0"/>
      </a:spcAft>
      <a:defRPr sz="2400" kern="1200" baseline="-25000">
        <a:solidFill>
          <a:schemeClr val="tx1"/>
        </a:solidFill>
        <a:latin typeface="Times" pitchFamily="18" charset="0"/>
        <a:ea typeface="+mn-ea"/>
        <a:cs typeface="Arial" charset="0"/>
      </a:defRPr>
    </a:lvl4pPr>
    <a:lvl5pPr marL="1828800" algn="l" rtl="0" fontAlgn="base">
      <a:spcBef>
        <a:spcPct val="0"/>
      </a:spcBef>
      <a:spcAft>
        <a:spcPct val="0"/>
      </a:spcAft>
      <a:defRPr sz="2400" kern="1200" baseline="-25000">
        <a:solidFill>
          <a:schemeClr val="tx1"/>
        </a:solidFill>
        <a:latin typeface="Times" pitchFamily="18" charset="0"/>
        <a:ea typeface="+mn-ea"/>
        <a:cs typeface="Arial" charset="0"/>
      </a:defRPr>
    </a:lvl5pPr>
    <a:lvl6pPr marL="2286000" algn="l" defTabSz="914400" rtl="0" eaLnBrk="1" latinLnBrk="0" hangingPunct="1">
      <a:defRPr sz="2400" kern="1200" baseline="-25000">
        <a:solidFill>
          <a:schemeClr val="tx1"/>
        </a:solidFill>
        <a:latin typeface="Times" pitchFamily="18" charset="0"/>
        <a:ea typeface="+mn-ea"/>
        <a:cs typeface="Arial" charset="0"/>
      </a:defRPr>
    </a:lvl6pPr>
    <a:lvl7pPr marL="2743200" algn="l" defTabSz="914400" rtl="0" eaLnBrk="1" latinLnBrk="0" hangingPunct="1">
      <a:defRPr sz="2400" kern="1200" baseline="-25000">
        <a:solidFill>
          <a:schemeClr val="tx1"/>
        </a:solidFill>
        <a:latin typeface="Times" pitchFamily="18" charset="0"/>
        <a:ea typeface="+mn-ea"/>
        <a:cs typeface="Arial" charset="0"/>
      </a:defRPr>
    </a:lvl7pPr>
    <a:lvl8pPr marL="3200400" algn="l" defTabSz="914400" rtl="0" eaLnBrk="1" latinLnBrk="0" hangingPunct="1">
      <a:defRPr sz="2400" kern="1200" baseline="-25000">
        <a:solidFill>
          <a:schemeClr val="tx1"/>
        </a:solidFill>
        <a:latin typeface="Times" pitchFamily="18" charset="0"/>
        <a:ea typeface="+mn-ea"/>
        <a:cs typeface="Arial" charset="0"/>
      </a:defRPr>
    </a:lvl8pPr>
    <a:lvl9pPr marL="3657600" algn="l" defTabSz="914400" rtl="0" eaLnBrk="1" latinLnBrk="0" hangingPunct="1">
      <a:defRPr sz="2400" kern="1200" baseline="-250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A7B"/>
    <a:srgbClr val="00518E"/>
    <a:srgbClr val="990099"/>
    <a:srgbClr val="CC0099"/>
    <a:srgbClr val="6832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072" autoAdjust="0"/>
  </p:normalViewPr>
  <p:slideViewPr>
    <p:cSldViewPr snapToGrid="0">
      <p:cViewPr>
        <p:scale>
          <a:sx n="80" d="100"/>
          <a:sy n="80" d="100"/>
        </p:scale>
        <p:origin x="-780" y="-528"/>
      </p:cViewPr>
      <p:guideLst>
        <p:guide orient="horz" pos="2160"/>
        <p:guide pos="2880"/>
      </p:guideLst>
    </p:cSldViewPr>
  </p:slideViewPr>
  <p:outlineViewPr>
    <p:cViewPr>
      <p:scale>
        <a:sx n="33" d="100"/>
        <a:sy n="33" d="100"/>
      </p:scale>
      <p:origin x="0" y="6366"/>
    </p:cViewPr>
  </p:outlineViewPr>
  <p:notesTextViewPr>
    <p:cViewPr>
      <p:scale>
        <a:sx n="100" d="100"/>
        <a:sy n="100" d="100"/>
      </p:scale>
      <p:origin x="0" y="0"/>
    </p:cViewPr>
  </p:notesTextViewPr>
  <p:sorterViewPr>
    <p:cViewPr>
      <p:scale>
        <a:sx n="100" d="100"/>
        <a:sy n="100" d="100"/>
      </p:scale>
      <p:origin x="0" y="5478"/>
    </p:cViewPr>
  </p:sorterViewPr>
  <p:notesViewPr>
    <p:cSldViewPr snapToGrid="0">
      <p:cViewPr>
        <p:scale>
          <a:sx n="80" d="100"/>
          <a:sy n="80" d="100"/>
        </p:scale>
        <p:origin x="-2028" y="204"/>
      </p:cViewPr>
      <p:guideLst>
        <p:guide orient="horz" pos="3127"/>
        <p:guide pos="214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13"/>
          </a:xfrm>
          <a:prstGeom prst="rect">
            <a:avLst/>
          </a:prstGeom>
        </p:spPr>
        <p:txBody>
          <a:bodyPr vert="horz" lIns="92702" tIns="46351" rIns="92702" bIns="46351" rtlCol="0"/>
          <a:lstStyle>
            <a:lvl1pPr algn="l">
              <a:defRPr sz="1200">
                <a:cs typeface="Arial" charset="0"/>
              </a:defRPr>
            </a:lvl1pPr>
          </a:lstStyle>
          <a:p>
            <a:pPr>
              <a:defRPr/>
            </a:pPr>
            <a:endParaRPr lang="en-AU"/>
          </a:p>
        </p:txBody>
      </p:sp>
      <p:sp>
        <p:nvSpPr>
          <p:cNvPr id="3" name="Date Placeholder 2"/>
          <p:cNvSpPr>
            <a:spLocks noGrp="1"/>
          </p:cNvSpPr>
          <p:nvPr>
            <p:ph type="dt" sz="quarter" idx="1"/>
          </p:nvPr>
        </p:nvSpPr>
        <p:spPr>
          <a:xfrm>
            <a:off x="3849911" y="0"/>
            <a:ext cx="2946144" cy="496813"/>
          </a:xfrm>
          <a:prstGeom prst="rect">
            <a:avLst/>
          </a:prstGeom>
        </p:spPr>
        <p:txBody>
          <a:bodyPr vert="horz" lIns="92702" tIns="46351" rIns="92702" bIns="46351" rtlCol="0"/>
          <a:lstStyle>
            <a:lvl1pPr algn="r">
              <a:defRPr sz="1200">
                <a:cs typeface="Arial" charset="0"/>
              </a:defRPr>
            </a:lvl1pPr>
          </a:lstStyle>
          <a:p>
            <a:pPr>
              <a:defRPr/>
            </a:pPr>
            <a:fld id="{21F7DD29-5415-44E9-A608-E85CB55D2DED}" type="datetimeFigureOut">
              <a:rPr lang="en-AU"/>
              <a:pPr>
                <a:defRPr/>
              </a:pPr>
              <a:t>24/11/2011</a:t>
            </a:fld>
            <a:endParaRPr lang="en-AU"/>
          </a:p>
        </p:txBody>
      </p:sp>
      <p:sp>
        <p:nvSpPr>
          <p:cNvPr id="4" name="Footer Placeholder 3"/>
          <p:cNvSpPr>
            <a:spLocks noGrp="1"/>
          </p:cNvSpPr>
          <p:nvPr>
            <p:ph type="ftr" sz="quarter" idx="2"/>
          </p:nvPr>
        </p:nvSpPr>
        <p:spPr>
          <a:xfrm>
            <a:off x="1" y="9428224"/>
            <a:ext cx="2946145" cy="496813"/>
          </a:xfrm>
          <a:prstGeom prst="rect">
            <a:avLst/>
          </a:prstGeom>
        </p:spPr>
        <p:txBody>
          <a:bodyPr vert="horz" lIns="92702" tIns="46351" rIns="92702" bIns="46351" rtlCol="0" anchor="b"/>
          <a:lstStyle>
            <a:lvl1pPr algn="l">
              <a:defRPr sz="1200">
                <a:cs typeface="Arial" charset="0"/>
              </a:defRPr>
            </a:lvl1pPr>
          </a:lstStyle>
          <a:p>
            <a:pPr>
              <a:defRPr/>
            </a:pPr>
            <a:endParaRPr lang="en-AU"/>
          </a:p>
        </p:txBody>
      </p:sp>
      <p:sp>
        <p:nvSpPr>
          <p:cNvPr id="5" name="Slide Number Placeholder 4"/>
          <p:cNvSpPr>
            <a:spLocks noGrp="1"/>
          </p:cNvSpPr>
          <p:nvPr>
            <p:ph type="sldNum" sz="quarter" idx="3"/>
          </p:nvPr>
        </p:nvSpPr>
        <p:spPr>
          <a:xfrm>
            <a:off x="3849911" y="9428224"/>
            <a:ext cx="2946144" cy="496813"/>
          </a:xfrm>
          <a:prstGeom prst="rect">
            <a:avLst/>
          </a:prstGeom>
        </p:spPr>
        <p:txBody>
          <a:bodyPr vert="horz" lIns="92702" tIns="46351" rIns="92702" bIns="46351" rtlCol="0" anchor="b"/>
          <a:lstStyle>
            <a:lvl1pPr algn="r">
              <a:defRPr sz="1200">
                <a:cs typeface="Arial" charset="0"/>
              </a:defRPr>
            </a:lvl1pPr>
          </a:lstStyle>
          <a:p>
            <a:pPr>
              <a:defRPr/>
            </a:pPr>
            <a:fld id="{1A10CA66-CD23-4E71-A7F4-566830AE7968}"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13"/>
          </a:xfrm>
          <a:prstGeom prst="rect">
            <a:avLst/>
          </a:prstGeom>
        </p:spPr>
        <p:txBody>
          <a:bodyPr vert="horz" lIns="92702" tIns="46351" rIns="92702" bIns="46351" rtlCol="0"/>
          <a:lstStyle>
            <a:lvl1pPr algn="l" eaLnBrk="0" hangingPunct="0">
              <a:defRPr sz="1200">
                <a:cs typeface="+mn-cs"/>
              </a:defRPr>
            </a:lvl1pPr>
          </a:lstStyle>
          <a:p>
            <a:pPr>
              <a:defRPr/>
            </a:pPr>
            <a:endParaRPr lang="en-AU"/>
          </a:p>
        </p:txBody>
      </p:sp>
      <p:sp>
        <p:nvSpPr>
          <p:cNvPr id="3" name="Date Placeholder 2"/>
          <p:cNvSpPr>
            <a:spLocks noGrp="1"/>
          </p:cNvSpPr>
          <p:nvPr>
            <p:ph type="dt" idx="1"/>
          </p:nvPr>
        </p:nvSpPr>
        <p:spPr>
          <a:xfrm>
            <a:off x="3849911" y="0"/>
            <a:ext cx="2946144" cy="496813"/>
          </a:xfrm>
          <a:prstGeom prst="rect">
            <a:avLst/>
          </a:prstGeom>
        </p:spPr>
        <p:txBody>
          <a:bodyPr vert="horz" lIns="92702" tIns="46351" rIns="92702" bIns="46351" rtlCol="0"/>
          <a:lstStyle>
            <a:lvl1pPr algn="r" eaLnBrk="0" hangingPunct="0">
              <a:defRPr sz="1200">
                <a:cs typeface="+mn-cs"/>
              </a:defRPr>
            </a:lvl1pPr>
          </a:lstStyle>
          <a:p>
            <a:pPr>
              <a:defRPr/>
            </a:pPr>
            <a:fld id="{E4E71428-2257-42B1-A5B7-32C603C7FFAC}" type="datetimeFigureOut">
              <a:rPr lang="en-US"/>
              <a:pPr>
                <a:defRPr/>
              </a:pPr>
              <a:t>11/24/2011</a:t>
            </a:fld>
            <a:endParaRPr lang="en-AU"/>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702" tIns="46351" rIns="92702" bIns="46351" rtlCol="0" anchor="ctr"/>
          <a:lstStyle/>
          <a:p>
            <a:pPr lvl="0"/>
            <a:endParaRPr lang="en-AU" noProof="0" smtClean="0"/>
          </a:p>
        </p:txBody>
      </p:sp>
      <p:sp>
        <p:nvSpPr>
          <p:cNvPr id="5" name="Notes Placeholder 4"/>
          <p:cNvSpPr>
            <a:spLocks noGrp="1"/>
          </p:cNvSpPr>
          <p:nvPr>
            <p:ph type="body" sz="quarter" idx="3"/>
          </p:nvPr>
        </p:nvSpPr>
        <p:spPr>
          <a:xfrm>
            <a:off x="680254" y="4714913"/>
            <a:ext cx="5437168" cy="4466507"/>
          </a:xfrm>
          <a:prstGeom prst="rect">
            <a:avLst/>
          </a:prstGeom>
        </p:spPr>
        <p:txBody>
          <a:bodyPr vert="horz" lIns="92702" tIns="46351" rIns="92702" bIns="463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1" y="9428224"/>
            <a:ext cx="2946145" cy="496813"/>
          </a:xfrm>
          <a:prstGeom prst="rect">
            <a:avLst/>
          </a:prstGeom>
        </p:spPr>
        <p:txBody>
          <a:bodyPr vert="horz" lIns="92702" tIns="46351" rIns="92702" bIns="46351" rtlCol="0" anchor="b"/>
          <a:lstStyle>
            <a:lvl1pPr algn="l" eaLnBrk="0" hangingPunct="0">
              <a:defRPr sz="1200">
                <a:cs typeface="+mn-cs"/>
              </a:defRPr>
            </a:lvl1pPr>
          </a:lstStyle>
          <a:p>
            <a:pPr>
              <a:defRPr/>
            </a:pPr>
            <a:endParaRPr lang="en-AU"/>
          </a:p>
        </p:txBody>
      </p:sp>
      <p:sp>
        <p:nvSpPr>
          <p:cNvPr id="7" name="Slide Number Placeholder 6"/>
          <p:cNvSpPr>
            <a:spLocks noGrp="1"/>
          </p:cNvSpPr>
          <p:nvPr>
            <p:ph type="sldNum" sz="quarter" idx="5"/>
          </p:nvPr>
        </p:nvSpPr>
        <p:spPr>
          <a:xfrm>
            <a:off x="3849911" y="9428224"/>
            <a:ext cx="2946144" cy="496813"/>
          </a:xfrm>
          <a:prstGeom prst="rect">
            <a:avLst/>
          </a:prstGeom>
        </p:spPr>
        <p:txBody>
          <a:bodyPr vert="horz" lIns="92702" tIns="46351" rIns="92702" bIns="46351" rtlCol="0" anchor="b"/>
          <a:lstStyle>
            <a:lvl1pPr algn="r" eaLnBrk="0" hangingPunct="0">
              <a:defRPr sz="1200">
                <a:cs typeface="+mn-cs"/>
              </a:defRPr>
            </a:lvl1pPr>
          </a:lstStyle>
          <a:p>
            <a:pPr>
              <a:defRPr/>
            </a:pPr>
            <a:fld id="{2E4AC594-4E33-4182-9122-29CCD7F6B28B}"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z="1600"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80358D-F7F8-4C8D-8BCC-B9772C9417A1}" type="slidenum">
              <a:rPr lang="en-AU" smtClean="0"/>
              <a:pPr>
                <a:defRPr/>
              </a:pPr>
              <a:t>1</a:t>
            </a:fld>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15</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16</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17</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18</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19</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20</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21</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25</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26</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27</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28</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7</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8</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4579" name="Slide Number Placeholder 3"/>
          <p:cNvSpPr>
            <a:spLocks noGrp="1"/>
          </p:cNvSpPr>
          <p:nvPr>
            <p:ph type="sldNum" sz="quarter" idx="5"/>
          </p:nvPr>
        </p:nvSpPr>
        <p:spPr>
          <a:noFill/>
        </p:spPr>
        <p:txBody>
          <a:bodyPr/>
          <a:lstStyle/>
          <a:p>
            <a:fld id="{C67A4DAB-F413-4063-9CA5-D79CE59ED2C1}" type="slidenum">
              <a:rPr lang="en-US"/>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12</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13</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2E4AC594-4E33-4182-9122-29CCD7F6B28B}" type="slidenum">
              <a:rPr lang="en-AU" smtClean="0"/>
              <a:pPr>
                <a:defRPr/>
              </a:pPr>
              <a:t>14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Slide Number Placeholder 3"/>
          <p:cNvSpPr>
            <a:spLocks noGrp="1"/>
          </p:cNvSpPr>
          <p:nvPr>
            <p:ph type="sldNum" sz="quarter" idx="10"/>
          </p:nvPr>
        </p:nvSpPr>
        <p:spPr/>
        <p:txBody>
          <a:bodyPr/>
          <a:lstStyle>
            <a:lvl1pPr>
              <a:defRPr/>
            </a:lvl1pPr>
          </a:lstStyle>
          <a:p>
            <a:pPr>
              <a:defRPr/>
            </a:pPr>
            <a:fld id="{40D46B7D-72AB-4440-8B40-2F3A743BC92B}"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pPr>
              <a:defRPr/>
            </a:pPr>
            <a:fld id="{D8FC653C-271F-4698-A5CA-FC16D92AD4E4}"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1798638"/>
            <a:ext cx="1803400" cy="430688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168400" y="1798638"/>
            <a:ext cx="5257800" cy="4306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pPr>
              <a:defRPr/>
            </a:pPr>
            <a:fld id="{34328694-D275-4512-ADE2-10E3AF23C37D}"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10"/>
          </p:nvPr>
        </p:nvSpPr>
        <p:spPr/>
        <p:txBody>
          <a:bodyPr/>
          <a:lstStyle>
            <a:lvl1pPr>
              <a:defRPr/>
            </a:lvl1pPr>
          </a:lstStyle>
          <a:p>
            <a:pPr>
              <a:defRPr/>
            </a:pPr>
            <a:fld id="{008A270B-1D44-46C7-8CAC-8D16A1040AFF}"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6404F534-7AD3-4C34-AD63-A15054FDB00A}"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68400" y="3057525"/>
            <a:ext cx="3530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51400" y="3057525"/>
            <a:ext cx="3530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p:txBody>
          <a:bodyPr/>
          <a:lstStyle>
            <a:lvl1pPr>
              <a:defRPr/>
            </a:lvl1pPr>
          </a:lstStyle>
          <a:p>
            <a:pPr>
              <a:defRPr/>
            </a:pPr>
            <a:fld id="{E8EE575B-CA61-4597-9B1E-E9F139565A98}"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0"/>
          </p:nvPr>
        </p:nvSpPr>
        <p:spPr/>
        <p:txBody>
          <a:bodyPr/>
          <a:lstStyle>
            <a:lvl1pPr>
              <a:defRPr/>
            </a:lvl1pPr>
          </a:lstStyle>
          <a:p>
            <a:pPr>
              <a:defRPr/>
            </a:pPr>
            <a:fld id="{B7B85E3F-0560-455E-8E68-9DA65C36BF01}"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pPr>
              <a:defRPr/>
            </a:pPr>
            <a:fld id="{53F936FB-22C1-4FC4-B0D6-279BEE638483}"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12A8932-5187-4B2D-8573-9E901B53080E}"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B1D25E6-5C66-416D-B5A5-58B8BA355509}" type="slidenum">
              <a:rPr lang="en-US"/>
              <a:pPr>
                <a:defRPr/>
              </a:pPr>
              <a:t>‹#›</a:t>
            </a:fld>
            <a:endParaRPr lang="en-US" sz="1400">
              <a:solidFill>
                <a:schemeClr val="tx1"/>
              </a:solidFill>
              <a:latin typeface="Times"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4482546-AACF-49BB-9958-233E14EF40E6}" type="slidenum">
              <a:rPr lang="en-US"/>
              <a:pPr>
                <a:defRPr/>
              </a:pPr>
              <a:t>‹#›</a:t>
            </a:fld>
            <a:endParaRPr lang="en-US" sz="1400">
              <a:solidFill>
                <a:schemeClr val="tx1"/>
              </a:solidFill>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347663"/>
            <a:ext cx="3633788" cy="6510337"/>
            <a:chOff x="0" y="219"/>
            <a:chExt cx="2289" cy="4101"/>
          </a:xfrm>
        </p:grpSpPr>
        <p:sp>
          <p:nvSpPr>
            <p:cNvPr id="1033" name="Rectangle 9"/>
            <p:cNvSpPr>
              <a:spLocks noChangeArrowheads="1"/>
            </p:cNvSpPr>
            <p:nvPr userDrawn="1"/>
          </p:nvSpPr>
          <p:spPr bwMode="auto">
            <a:xfrm>
              <a:off x="0" y="1927"/>
              <a:ext cx="340" cy="2393"/>
            </a:xfrm>
            <a:prstGeom prst="rect">
              <a:avLst/>
            </a:prstGeom>
            <a:solidFill>
              <a:schemeClr val="tx1"/>
            </a:solidFill>
            <a:ln w="9525">
              <a:noFill/>
              <a:miter lim="800000"/>
              <a:headEnd/>
              <a:tailEnd/>
            </a:ln>
            <a:effectLst/>
          </p:spPr>
          <p:txBody>
            <a:bodyPr wrap="none" anchor="ctr"/>
            <a:lstStyle/>
            <a:p>
              <a:pPr algn="ctr" eaLnBrk="0" hangingPunct="0">
                <a:defRPr/>
              </a:pPr>
              <a:endParaRPr lang="en-AU" baseline="0">
                <a:latin typeface="Times" charset="0"/>
                <a:cs typeface="+mn-cs"/>
              </a:endParaRPr>
            </a:p>
          </p:txBody>
        </p:sp>
        <p:sp>
          <p:nvSpPr>
            <p:cNvPr id="1034" name="Rectangle 10"/>
            <p:cNvSpPr>
              <a:spLocks noChangeArrowheads="1"/>
            </p:cNvSpPr>
            <p:nvPr userDrawn="1"/>
          </p:nvSpPr>
          <p:spPr bwMode="auto">
            <a:xfrm>
              <a:off x="0" y="1134"/>
              <a:ext cx="340" cy="781"/>
            </a:xfrm>
            <a:prstGeom prst="rect">
              <a:avLst/>
            </a:prstGeom>
            <a:solidFill>
              <a:srgbClr val="1D4A7B"/>
            </a:solidFill>
            <a:ln w="9525">
              <a:noFill/>
              <a:miter lim="800000"/>
              <a:headEnd/>
              <a:tailEnd/>
            </a:ln>
            <a:effectLst/>
          </p:spPr>
          <p:txBody>
            <a:bodyPr wrap="none" anchor="ctr"/>
            <a:lstStyle/>
            <a:p>
              <a:pPr algn="ctr" eaLnBrk="0" hangingPunct="0">
                <a:defRPr/>
              </a:pPr>
              <a:endParaRPr lang="en-AU" baseline="0">
                <a:latin typeface="Times" charset="0"/>
                <a:cs typeface="+mn-cs"/>
              </a:endParaRPr>
            </a:p>
          </p:txBody>
        </p:sp>
        <p:pic>
          <p:nvPicPr>
            <p:cNvPr id="1032" name="Picture 13" descr="finance_logo"/>
            <p:cNvPicPr>
              <a:picLocks noChangeAspect="1" noChangeArrowheads="1"/>
            </p:cNvPicPr>
            <p:nvPr userDrawn="1"/>
          </p:nvPicPr>
          <p:blipFill>
            <a:blip r:embed="rId13" cstate="print"/>
            <a:srcRect/>
            <a:stretch>
              <a:fillRect/>
            </a:stretch>
          </p:blipFill>
          <p:spPr bwMode="auto">
            <a:xfrm>
              <a:off x="183" y="219"/>
              <a:ext cx="2106" cy="453"/>
            </a:xfrm>
            <a:prstGeom prst="rect">
              <a:avLst/>
            </a:prstGeom>
            <a:noFill/>
            <a:ln w="9525">
              <a:noFill/>
              <a:miter lim="800000"/>
              <a:headEnd/>
              <a:tailEnd/>
            </a:ln>
          </p:spPr>
        </p:pic>
      </p:grpSp>
      <p:sp>
        <p:nvSpPr>
          <p:cNvPr id="1027" name="Rectangle 2"/>
          <p:cNvSpPr>
            <a:spLocks noGrp="1" noChangeArrowheads="1"/>
          </p:cNvSpPr>
          <p:nvPr>
            <p:ph type="title"/>
          </p:nvPr>
        </p:nvSpPr>
        <p:spPr bwMode="auto">
          <a:xfrm>
            <a:off x="1168400" y="1798638"/>
            <a:ext cx="72136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168400" y="3057525"/>
            <a:ext cx="7213600" cy="30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0" y="18288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800" baseline="0">
                <a:solidFill>
                  <a:schemeClr val="bg1"/>
                </a:solidFill>
                <a:latin typeface="+mj-lt"/>
                <a:cs typeface="+mn-cs"/>
              </a:defRPr>
            </a:lvl1pPr>
          </a:lstStyle>
          <a:p>
            <a:pPr>
              <a:defRPr/>
            </a:pPr>
            <a:fld id="{F28EE2A1-270D-4AEF-8E1D-90DE713CF08F}"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l" rtl="0" eaLnBrk="0" fontAlgn="base" hangingPunct="0">
        <a:lnSpc>
          <a:spcPts val="3400"/>
        </a:lnSpc>
        <a:spcBef>
          <a:spcPct val="0"/>
        </a:spcBef>
        <a:spcAft>
          <a:spcPct val="0"/>
        </a:spcAft>
        <a:defRPr sz="3200">
          <a:solidFill>
            <a:schemeClr val="tx2"/>
          </a:solidFill>
          <a:latin typeface="+mj-lt"/>
          <a:ea typeface="+mj-ea"/>
          <a:cs typeface="+mj-cs"/>
        </a:defRPr>
      </a:lvl1pPr>
      <a:lvl2pPr algn="l" rtl="0" eaLnBrk="0" fontAlgn="base" hangingPunct="0">
        <a:lnSpc>
          <a:spcPts val="3400"/>
        </a:lnSpc>
        <a:spcBef>
          <a:spcPct val="0"/>
        </a:spcBef>
        <a:spcAft>
          <a:spcPct val="0"/>
        </a:spcAft>
        <a:defRPr sz="3200">
          <a:solidFill>
            <a:schemeClr val="tx2"/>
          </a:solidFill>
          <a:latin typeface="Arial MT Lt" charset="0"/>
        </a:defRPr>
      </a:lvl2pPr>
      <a:lvl3pPr algn="l" rtl="0" eaLnBrk="0" fontAlgn="base" hangingPunct="0">
        <a:lnSpc>
          <a:spcPts val="3400"/>
        </a:lnSpc>
        <a:spcBef>
          <a:spcPct val="0"/>
        </a:spcBef>
        <a:spcAft>
          <a:spcPct val="0"/>
        </a:spcAft>
        <a:defRPr sz="3200">
          <a:solidFill>
            <a:schemeClr val="tx2"/>
          </a:solidFill>
          <a:latin typeface="Arial MT Lt" charset="0"/>
        </a:defRPr>
      </a:lvl3pPr>
      <a:lvl4pPr algn="l" rtl="0" eaLnBrk="0" fontAlgn="base" hangingPunct="0">
        <a:lnSpc>
          <a:spcPts val="3400"/>
        </a:lnSpc>
        <a:spcBef>
          <a:spcPct val="0"/>
        </a:spcBef>
        <a:spcAft>
          <a:spcPct val="0"/>
        </a:spcAft>
        <a:defRPr sz="3200">
          <a:solidFill>
            <a:schemeClr val="tx2"/>
          </a:solidFill>
          <a:latin typeface="Arial MT Lt" charset="0"/>
        </a:defRPr>
      </a:lvl4pPr>
      <a:lvl5pPr algn="l" rtl="0" eaLnBrk="0" fontAlgn="base" hangingPunct="0">
        <a:lnSpc>
          <a:spcPts val="3400"/>
        </a:lnSpc>
        <a:spcBef>
          <a:spcPct val="0"/>
        </a:spcBef>
        <a:spcAft>
          <a:spcPct val="0"/>
        </a:spcAft>
        <a:defRPr sz="3200">
          <a:solidFill>
            <a:schemeClr val="tx2"/>
          </a:solidFill>
          <a:latin typeface="Arial MT Lt" charset="0"/>
        </a:defRPr>
      </a:lvl5pPr>
      <a:lvl6pPr marL="457200" algn="l" rtl="0" fontAlgn="base">
        <a:lnSpc>
          <a:spcPts val="3400"/>
        </a:lnSpc>
        <a:spcBef>
          <a:spcPct val="0"/>
        </a:spcBef>
        <a:spcAft>
          <a:spcPct val="0"/>
        </a:spcAft>
        <a:defRPr sz="3200">
          <a:solidFill>
            <a:schemeClr val="tx2"/>
          </a:solidFill>
          <a:latin typeface="Arial MT Lt" charset="0"/>
        </a:defRPr>
      </a:lvl6pPr>
      <a:lvl7pPr marL="914400" algn="l" rtl="0" fontAlgn="base">
        <a:lnSpc>
          <a:spcPts val="3400"/>
        </a:lnSpc>
        <a:spcBef>
          <a:spcPct val="0"/>
        </a:spcBef>
        <a:spcAft>
          <a:spcPct val="0"/>
        </a:spcAft>
        <a:defRPr sz="3200">
          <a:solidFill>
            <a:schemeClr val="tx2"/>
          </a:solidFill>
          <a:latin typeface="Arial MT Lt" charset="0"/>
        </a:defRPr>
      </a:lvl7pPr>
      <a:lvl8pPr marL="1371600" algn="l" rtl="0" fontAlgn="base">
        <a:lnSpc>
          <a:spcPts val="3400"/>
        </a:lnSpc>
        <a:spcBef>
          <a:spcPct val="0"/>
        </a:spcBef>
        <a:spcAft>
          <a:spcPct val="0"/>
        </a:spcAft>
        <a:defRPr sz="3200">
          <a:solidFill>
            <a:schemeClr val="tx2"/>
          </a:solidFill>
          <a:latin typeface="Arial MT Lt" charset="0"/>
        </a:defRPr>
      </a:lvl8pPr>
      <a:lvl9pPr marL="1828800" algn="l" rtl="0" fontAlgn="base">
        <a:lnSpc>
          <a:spcPts val="3400"/>
        </a:lnSpc>
        <a:spcBef>
          <a:spcPct val="0"/>
        </a:spcBef>
        <a:spcAft>
          <a:spcPct val="0"/>
        </a:spcAft>
        <a:defRPr sz="3200">
          <a:solidFill>
            <a:schemeClr val="tx2"/>
          </a:solidFill>
          <a:latin typeface="Arial MT Lt"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Times" charset="0"/>
        </a:defRPr>
      </a:lvl3pPr>
      <a:lvl4pPr marL="1562100" indent="-228600" algn="l" rtl="0" eaLnBrk="0" fontAlgn="base" hangingPunct="0">
        <a:spcBef>
          <a:spcPct val="20000"/>
        </a:spcBef>
        <a:spcAft>
          <a:spcPct val="0"/>
        </a:spcAft>
        <a:buChar char="–"/>
        <a:defRPr sz="2000">
          <a:solidFill>
            <a:schemeClr val="tx1"/>
          </a:solidFill>
          <a:latin typeface="Times" charset="0"/>
        </a:defRPr>
      </a:lvl4pPr>
      <a:lvl5pPr marL="1981200" indent="-228600" algn="l" rtl="0" eaLnBrk="0" fontAlgn="base" hangingPunct="0">
        <a:spcBef>
          <a:spcPct val="20000"/>
        </a:spcBef>
        <a:spcAft>
          <a:spcPct val="0"/>
        </a:spcAft>
        <a:buChar char="»"/>
        <a:defRPr sz="2000">
          <a:solidFill>
            <a:schemeClr val="tx1"/>
          </a:solidFill>
          <a:latin typeface="Times" charset="0"/>
        </a:defRPr>
      </a:lvl5pPr>
      <a:lvl6pPr marL="2438400" indent="-228600" algn="l" rtl="0" fontAlgn="base">
        <a:spcBef>
          <a:spcPct val="20000"/>
        </a:spcBef>
        <a:spcAft>
          <a:spcPct val="0"/>
        </a:spcAft>
        <a:buChar char="»"/>
        <a:defRPr sz="2000">
          <a:solidFill>
            <a:schemeClr val="tx1"/>
          </a:solidFill>
          <a:latin typeface="Times" charset="0"/>
        </a:defRPr>
      </a:lvl6pPr>
      <a:lvl7pPr marL="2895600" indent="-228600" algn="l" rtl="0" fontAlgn="base">
        <a:spcBef>
          <a:spcPct val="20000"/>
        </a:spcBef>
        <a:spcAft>
          <a:spcPct val="0"/>
        </a:spcAft>
        <a:buChar char="»"/>
        <a:defRPr sz="2000">
          <a:solidFill>
            <a:schemeClr val="tx1"/>
          </a:solidFill>
          <a:latin typeface="Times" charset="0"/>
        </a:defRPr>
      </a:lvl7pPr>
      <a:lvl8pPr marL="3352800" indent="-228600" algn="l" rtl="0" fontAlgn="base">
        <a:spcBef>
          <a:spcPct val="20000"/>
        </a:spcBef>
        <a:spcAft>
          <a:spcPct val="0"/>
        </a:spcAft>
        <a:buChar char="»"/>
        <a:defRPr sz="2000">
          <a:solidFill>
            <a:schemeClr val="tx1"/>
          </a:solidFill>
          <a:latin typeface="Times" charset="0"/>
        </a:defRPr>
      </a:lvl8pPr>
      <a:lvl9pPr marL="3810000" indent="-228600" algn="l" rtl="0" fontAlgn="base">
        <a:spcBef>
          <a:spcPct val="20000"/>
        </a:spcBef>
        <a:spcAft>
          <a:spcPct val="0"/>
        </a:spcAft>
        <a:buChar char="»"/>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7.jpe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e-accessibility2020.eu/porta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e-accessibility2020.eu/porta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accessibility2020.eu/porta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accessibility2020.eu/porta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www.slideshare.net/HorizonWatching/horizonwatching-leveraging-social-media-and-communities-for-foresight" TargetMode="External"/><Relationship Id="rId3" Type="http://schemas.openxmlformats.org/officeDocument/2006/relationships/hyperlink" Target="http://thinkingfutures.net/wp-content/uploads/2010/10/B0000089.gif" TargetMode="External"/><Relationship Id="rId7" Type="http://schemas.openxmlformats.org/officeDocument/2006/relationships/hyperlink" Target="http://3.bp.blogspot.com/-4VZ2_kwhcUs/TnWazr70eiI/AAAAAAAAAaI/nBdVPJBTHBU/s1600/texting-while-driving.jpg" TargetMode="External"/><Relationship Id="rId2" Type="http://schemas.openxmlformats.org/officeDocument/2006/relationships/hyperlink" Target="http://thinkingfutures.net/wp-content/uploads/2010/10/Futures-Cone-1.jpg" TargetMode="External"/><Relationship Id="rId1" Type="http://schemas.openxmlformats.org/officeDocument/2006/relationships/slideLayout" Target="../slideLayouts/slideLayout2.xml"/><Relationship Id="rId6" Type="http://schemas.openxmlformats.org/officeDocument/2006/relationships/hyperlink" Target="http://4.bp.blogspot.com/_B1LYH4gPHBo/TTi_Wu0ZDFI/AAAAAAAAAPo/Wvoi2nOzi6U/s1600/road-sms-you-can-text-while-walking.jpg" TargetMode="External"/><Relationship Id="rId5" Type="http://schemas.openxmlformats.org/officeDocument/2006/relationships/hyperlink" Target="http://www.joe-ks.com/archives_jul2006/EarPhone.jpg" TargetMode="External"/><Relationship Id="rId4" Type="http://schemas.openxmlformats.org/officeDocument/2006/relationships/hyperlink" Target="http://www.e-accessibility2020.eu/portal/index.php?option=com_content&amp;view=category&amp;layout=blog&amp;id=130&amp;Itemid=85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
            </a:r>
            <a:br>
              <a:rPr lang="en-US" dirty="0" smtClean="0"/>
            </a:br>
            <a:endParaRPr lang="en-US" dirty="0" smtClean="0"/>
          </a:p>
        </p:txBody>
      </p:sp>
      <p:sp>
        <p:nvSpPr>
          <p:cNvPr id="13315" name="Rectangle 5"/>
          <p:cNvSpPr>
            <a:spLocks noGrp="1" noChangeArrowheads="1"/>
          </p:cNvSpPr>
          <p:nvPr>
            <p:ph idx="1"/>
          </p:nvPr>
        </p:nvSpPr>
        <p:spPr>
          <a:xfrm>
            <a:off x="1089025" y="3287713"/>
            <a:ext cx="7213600" cy="3048000"/>
          </a:xfrm>
        </p:spPr>
        <p:txBody>
          <a:bodyPr/>
          <a:lstStyle/>
          <a:p>
            <a:pPr marL="0" indent="0" eaLnBrk="1" hangingPunct="1"/>
            <a:r>
              <a:rPr lang="en-US" sz="2800" b="1" dirty="0" smtClean="0"/>
              <a:t>The Future and </a:t>
            </a:r>
            <a:r>
              <a:rPr lang="en-US" sz="2800" b="1" dirty="0" smtClean="0"/>
              <a:t>Accessibility</a:t>
            </a:r>
          </a:p>
          <a:p>
            <a:pPr marL="0" indent="0" eaLnBrk="1" hangingPunct="1"/>
            <a:endParaRPr lang="en-US" b="1" dirty="0" smtClean="0"/>
          </a:p>
          <a:p>
            <a:pPr marL="0" indent="0" eaLnBrk="1" hangingPunct="1"/>
            <a:r>
              <a:rPr lang="en-US" b="1" dirty="0" err="1" smtClean="0"/>
              <a:t>OZeWAI</a:t>
            </a:r>
            <a:r>
              <a:rPr lang="en-US" b="1" dirty="0" smtClean="0"/>
              <a:t> Conference 2011</a:t>
            </a:r>
            <a:endParaRPr lang="en-US" b="1" dirty="0" smtClean="0"/>
          </a:p>
          <a:p>
            <a:pPr marL="0" indent="0" eaLnBrk="1" hangingPunct="1"/>
            <a:endParaRPr lang="en-US" dirty="0" smtClean="0">
              <a:latin typeface="Arial MT Lt" charset="0"/>
            </a:endParaRPr>
          </a:p>
          <a:p>
            <a:pPr marL="0" indent="0" algn="r" eaLnBrk="1" hangingPunct="1"/>
            <a:endParaRPr lang="en-US" sz="1800" i="1" dirty="0" smtClean="0">
              <a:latin typeface="Arial MT Lt" charset="0"/>
            </a:endParaRPr>
          </a:p>
          <a:p>
            <a:pPr marL="0" indent="0" algn="r" eaLnBrk="1" hangingPunct="1"/>
            <a:endParaRPr lang="en-US" sz="1800" i="1" dirty="0" smtClean="0">
              <a:latin typeface="Arial MT Lt" charset="0"/>
            </a:endParaRPr>
          </a:p>
          <a:p>
            <a:pPr marL="0" indent="0" algn="r" eaLnBrk="1" hangingPunct="1"/>
            <a:r>
              <a:rPr lang="en-US" sz="1800" i="1" dirty="0" smtClean="0">
                <a:latin typeface="Arial MT Lt" charset="0"/>
              </a:rPr>
              <a:t>Jacqui van Teulingen</a:t>
            </a:r>
            <a:endParaRPr lang="en-US" sz="1800" i="1" dirty="0" smtClean="0">
              <a:latin typeface="Arial MT Lt" charset="0"/>
            </a:endParaRPr>
          </a:p>
          <a:p>
            <a:pPr marL="0" indent="0" algn="r" eaLnBrk="1" hangingPunct="1"/>
            <a:r>
              <a:rPr lang="en-US" sz="1800" dirty="0" smtClean="0">
                <a:latin typeface="Arial MT Lt" charset="0"/>
              </a:rPr>
              <a:t>Director, Web Policy</a:t>
            </a:r>
          </a:p>
          <a:p>
            <a:pPr marL="0" indent="0" eaLnBrk="1" hangingPunct="1"/>
            <a:endParaRPr lang="en-US" dirty="0" smtClean="0">
              <a:latin typeface="Arial MT Lt" charset="0"/>
            </a:endParaRPr>
          </a:p>
          <a:p>
            <a:pPr marL="0" indent="0" eaLnBrk="1" hangingPunct="1"/>
            <a:endParaRPr lang="en-US" dirty="0" smtClean="0"/>
          </a:p>
        </p:txBody>
      </p:sp>
      <p:sp>
        <p:nvSpPr>
          <p:cNvPr id="13316" name="Text Box 6"/>
          <p:cNvSpPr txBox="1">
            <a:spLocks noChangeArrowheads="1"/>
          </p:cNvSpPr>
          <p:nvPr/>
        </p:nvSpPr>
        <p:spPr bwMode="auto">
          <a:xfrm>
            <a:off x="0" y="1828800"/>
            <a:ext cx="533400" cy="366713"/>
          </a:xfrm>
          <a:prstGeom prst="rect">
            <a:avLst/>
          </a:prstGeom>
          <a:noFill/>
          <a:ln w="9525">
            <a:noFill/>
            <a:miter lim="800000"/>
            <a:headEnd/>
            <a:tailEnd/>
          </a:ln>
        </p:spPr>
        <p:txBody>
          <a:bodyPr>
            <a:spAutoFit/>
          </a:bodyPr>
          <a:lstStyle/>
          <a:p>
            <a:pPr algn="ctr" eaLnBrk="0" hangingPunct="0">
              <a:spcBef>
                <a:spcPct val="50000"/>
              </a:spcBef>
            </a:pPr>
            <a:fld id="{90FA8199-1091-4A55-973C-67FBF8E542CC}" type="slidenum">
              <a:rPr lang="en-US" sz="1800" baseline="0">
                <a:solidFill>
                  <a:schemeClr val="bg1"/>
                </a:solidFill>
                <a:latin typeface="Arial" charset="0"/>
              </a:rPr>
              <a:pPr algn="ctr" eaLnBrk="0" hangingPunct="0">
                <a:spcBef>
                  <a:spcPct val="50000"/>
                </a:spcBef>
              </a:pPr>
              <a:t>1</a:t>
            </a:fld>
            <a:endParaRPr lang="en-US" baseline="0" dirty="0">
              <a:solidFill>
                <a:schemeClr val="bg1"/>
              </a:solidFill>
            </a:endParaRPr>
          </a:p>
        </p:txBody>
      </p:sp>
      <p:pic>
        <p:nvPicPr>
          <p:cNvPr id="13317" name="Picture 4" descr="AGIMO_Montage"/>
          <p:cNvPicPr>
            <a:picLocks noChangeAspect="1" noChangeArrowheads="1"/>
          </p:cNvPicPr>
          <p:nvPr/>
        </p:nvPicPr>
        <p:blipFill>
          <a:blip r:embed="rId3" cstate="print"/>
          <a:srcRect/>
          <a:stretch>
            <a:fillRect/>
          </a:stretch>
        </p:blipFill>
        <p:spPr bwMode="auto">
          <a:xfrm>
            <a:off x="544513" y="1811338"/>
            <a:ext cx="8599487" cy="122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amsung Android enabling texting while viewing immediate foreground through the camera. "/>
          <p:cNvPicPr>
            <a:picLocks noGrp="1" noChangeAspect="1"/>
          </p:cNvPicPr>
          <p:nvPr>
            <p:ph idx="1"/>
          </p:nvPr>
        </p:nvPicPr>
        <p:blipFill>
          <a:blip r:embed="rId2" cstate="print"/>
          <a:stretch>
            <a:fillRect/>
          </a:stretch>
        </p:blipFill>
        <p:spPr>
          <a:xfrm>
            <a:off x="975524" y="1615044"/>
            <a:ext cx="7776590" cy="4845133"/>
          </a:xfrm>
          <a:prstGeom prst="rect">
            <a:avLst/>
          </a:prstGeom>
        </p:spPr>
      </p:pic>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10</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4294967295"/>
          </p:nvPr>
        </p:nvSpPr>
        <p:spPr bwMode="auto">
          <a:xfrm>
            <a:off x="0" y="6553200"/>
            <a:ext cx="234950" cy="228600"/>
          </a:xfrm>
          <a:prstGeom prst="ellipse">
            <a:avLst/>
          </a:prstGeom>
          <a:noFill/>
          <a:ln>
            <a:round/>
            <a:headEnd/>
            <a:tailEnd/>
          </a:ln>
        </p:spPr>
        <p:txBody>
          <a:bodyPr/>
          <a:lstStyle/>
          <a:p>
            <a:fld id="{443D93C1-E9B4-4A5A-8DFA-AD0E7D476D9B}" type="slidenum">
              <a:rPr lang="en-US"/>
              <a:pPr/>
              <a:t>11</a:t>
            </a:fld>
            <a:endParaRPr lang="en-US"/>
          </a:p>
        </p:txBody>
      </p:sp>
      <p:sp>
        <p:nvSpPr>
          <p:cNvPr id="2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11</a:t>
            </a:fld>
            <a:endParaRPr lang="en-US" sz="1400" dirty="0">
              <a:solidFill>
                <a:schemeClr val="tx1"/>
              </a:solidFill>
              <a:latin typeface="Times" charset="0"/>
            </a:endParaRPr>
          </a:p>
        </p:txBody>
      </p:sp>
      <p:cxnSp>
        <p:nvCxnSpPr>
          <p:cNvPr id="17" name="Straight Arrow Connector 16"/>
          <p:cNvCxnSpPr/>
          <p:nvPr/>
        </p:nvCxnSpPr>
        <p:spPr bwMode="auto">
          <a:xfrm flipV="1">
            <a:off x="2182442" y="2565070"/>
            <a:ext cx="5561311" cy="2348869"/>
          </a:xfrm>
          <a:prstGeom prst="straightConnector1">
            <a:avLst/>
          </a:prstGeom>
          <a:solidFill>
            <a:srgbClr val="FF0000">
              <a:alpha val="50000"/>
            </a:srgbClr>
          </a:solidFill>
          <a:ln w="25400" cap="flat" cmpd="sng" algn="ctr">
            <a:solidFill>
              <a:schemeClr val="bg2">
                <a:lumMod val="50000"/>
              </a:schemeClr>
            </a:solidFill>
            <a:prstDash val="lgDash"/>
            <a:round/>
            <a:headEnd type="none" w="med" len="med"/>
            <a:tailEnd type="arrow"/>
          </a:ln>
          <a:effectLst/>
        </p:spPr>
      </p:cxnSp>
      <p:sp>
        <p:nvSpPr>
          <p:cNvPr id="23559" name="TextBox 17"/>
          <p:cNvSpPr txBox="1">
            <a:spLocks noChangeArrowheads="1"/>
          </p:cNvSpPr>
          <p:nvPr/>
        </p:nvSpPr>
        <p:spPr bwMode="auto">
          <a:xfrm>
            <a:off x="1024371" y="6040982"/>
            <a:ext cx="1723549" cy="307777"/>
          </a:xfrm>
          <a:prstGeom prst="rect">
            <a:avLst/>
          </a:prstGeom>
          <a:noFill/>
          <a:ln w="9525">
            <a:noFill/>
            <a:miter lim="800000"/>
            <a:headEnd/>
            <a:tailEnd/>
          </a:ln>
        </p:spPr>
        <p:txBody>
          <a:bodyPr wrap="none">
            <a:spAutoFit/>
          </a:bodyPr>
          <a:lstStyle/>
          <a:p>
            <a:r>
              <a:rPr lang="en-US" sz="1400" b="1" baseline="0" dirty="0">
                <a:latin typeface="+mj-lt"/>
              </a:rPr>
              <a:t>Windows Desktop</a:t>
            </a:r>
          </a:p>
        </p:txBody>
      </p:sp>
      <p:grpSp>
        <p:nvGrpSpPr>
          <p:cNvPr id="3" name="Group 31"/>
          <p:cNvGrpSpPr>
            <a:grpSpLocks/>
          </p:cNvGrpSpPr>
          <p:nvPr/>
        </p:nvGrpSpPr>
        <p:grpSpPr bwMode="auto">
          <a:xfrm flipH="1">
            <a:off x="1009403" y="4914907"/>
            <a:ext cx="1655152" cy="1106184"/>
            <a:chOff x="838200" y="4387850"/>
            <a:chExt cx="2827338" cy="1973263"/>
          </a:xfrm>
        </p:grpSpPr>
        <p:pic>
          <p:nvPicPr>
            <p:cNvPr id="23575" name="Picture 25" descr="MCj04339440000[1]"/>
            <p:cNvPicPr>
              <a:picLocks noChangeAspect="1" noChangeArrowheads="1"/>
            </p:cNvPicPr>
            <p:nvPr/>
          </p:nvPicPr>
          <p:blipFill>
            <a:blip r:embed="rId3" cstate="print"/>
            <a:srcRect/>
            <a:stretch>
              <a:fillRect/>
            </a:stretch>
          </p:blipFill>
          <p:spPr bwMode="auto">
            <a:xfrm>
              <a:off x="838200" y="4387850"/>
              <a:ext cx="1479550" cy="1306513"/>
            </a:xfrm>
            <a:prstGeom prst="rect">
              <a:avLst/>
            </a:prstGeom>
            <a:noFill/>
            <a:ln w="9525">
              <a:noFill/>
              <a:miter lim="800000"/>
              <a:headEnd/>
              <a:tailEnd/>
            </a:ln>
          </p:spPr>
        </p:pic>
        <p:pic>
          <p:nvPicPr>
            <p:cNvPr id="23576" name="Picture 20" descr="MCj04339420000[1]"/>
            <p:cNvPicPr>
              <a:picLocks noChangeAspect="1" noChangeArrowheads="1"/>
            </p:cNvPicPr>
            <p:nvPr/>
          </p:nvPicPr>
          <p:blipFill>
            <a:blip r:embed="rId4" cstate="print"/>
            <a:srcRect/>
            <a:stretch>
              <a:fillRect/>
            </a:stretch>
          </p:blipFill>
          <p:spPr bwMode="auto">
            <a:xfrm>
              <a:off x="1924050" y="4446588"/>
              <a:ext cx="1479550" cy="1304925"/>
            </a:xfrm>
            <a:prstGeom prst="rect">
              <a:avLst/>
            </a:prstGeom>
            <a:noFill/>
            <a:ln w="9525">
              <a:noFill/>
              <a:miter lim="800000"/>
              <a:headEnd/>
              <a:tailEnd/>
            </a:ln>
          </p:spPr>
        </p:pic>
        <p:pic>
          <p:nvPicPr>
            <p:cNvPr id="23577" name="Picture 17" descr="MCj04339410000[1]"/>
            <p:cNvPicPr>
              <a:picLocks noChangeAspect="1" noChangeArrowheads="1"/>
            </p:cNvPicPr>
            <p:nvPr/>
          </p:nvPicPr>
          <p:blipFill>
            <a:blip r:embed="rId5" cstate="print"/>
            <a:srcRect/>
            <a:stretch>
              <a:fillRect/>
            </a:stretch>
          </p:blipFill>
          <p:spPr bwMode="auto">
            <a:xfrm>
              <a:off x="1068388" y="4794250"/>
              <a:ext cx="1479550" cy="1304925"/>
            </a:xfrm>
            <a:prstGeom prst="rect">
              <a:avLst/>
            </a:prstGeom>
            <a:noFill/>
            <a:ln w="9525">
              <a:noFill/>
              <a:miter lim="800000"/>
              <a:headEnd/>
              <a:tailEnd/>
            </a:ln>
          </p:spPr>
        </p:pic>
        <p:pic>
          <p:nvPicPr>
            <p:cNvPr id="23578" name="Picture 18" descr="MCj04339430000[1]"/>
            <p:cNvPicPr>
              <a:picLocks noChangeAspect="1" noChangeArrowheads="1"/>
            </p:cNvPicPr>
            <p:nvPr/>
          </p:nvPicPr>
          <p:blipFill>
            <a:blip r:embed="rId6" cstate="print"/>
            <a:srcRect/>
            <a:stretch>
              <a:fillRect/>
            </a:stretch>
          </p:blipFill>
          <p:spPr bwMode="auto">
            <a:xfrm>
              <a:off x="2185988" y="5056188"/>
              <a:ext cx="1479550" cy="1304925"/>
            </a:xfrm>
            <a:prstGeom prst="rect">
              <a:avLst/>
            </a:prstGeom>
            <a:noFill/>
            <a:ln w="9525">
              <a:noFill/>
              <a:miter lim="800000"/>
              <a:headEnd/>
              <a:tailEnd/>
            </a:ln>
          </p:spPr>
        </p:pic>
      </p:grpSp>
      <p:pic>
        <p:nvPicPr>
          <p:cNvPr id="17419" name="Picture 26"/>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85620" y="3796517"/>
            <a:ext cx="397237" cy="611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0" name="Picture 20"/>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670819" y="3823828"/>
            <a:ext cx="1006634" cy="1059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73" name="Picture 24"/>
          <p:cNvPicPr>
            <a:picLocks noChangeAspect="1"/>
          </p:cNvPicPr>
          <p:nvPr/>
        </p:nvPicPr>
        <p:blipFill>
          <a:blip r:embed="rId9" cstate="print"/>
          <a:srcRect/>
          <a:stretch>
            <a:fillRect/>
          </a:stretch>
        </p:blipFill>
        <p:spPr bwMode="auto">
          <a:xfrm>
            <a:off x="3942497" y="3871356"/>
            <a:ext cx="1011443" cy="944365"/>
          </a:xfrm>
          <a:prstGeom prst="rect">
            <a:avLst/>
          </a:prstGeom>
          <a:noFill/>
          <a:ln w="9525">
            <a:noFill/>
            <a:miter lim="800000"/>
            <a:headEnd/>
            <a:tailEnd/>
          </a:ln>
        </p:spPr>
      </p:pic>
      <p:sp>
        <p:nvSpPr>
          <p:cNvPr id="23566" name="Curved Left Arrow 32"/>
          <p:cNvSpPr>
            <a:spLocks noChangeArrowheads="1"/>
          </p:cNvSpPr>
          <p:nvPr/>
        </p:nvSpPr>
        <p:spPr bwMode="auto">
          <a:xfrm>
            <a:off x="7217749" y="2946525"/>
            <a:ext cx="635855" cy="679936"/>
          </a:xfrm>
          <a:prstGeom prst="curvedLeftArrow">
            <a:avLst>
              <a:gd name="adj1" fmla="val 24991"/>
              <a:gd name="adj2" fmla="val 49976"/>
              <a:gd name="adj3" fmla="val 25000"/>
            </a:avLst>
          </a:prstGeom>
          <a:solidFill>
            <a:srgbClr val="FF0000">
              <a:alpha val="50195"/>
            </a:srgbClr>
          </a:solidFill>
          <a:ln w="9525">
            <a:solidFill>
              <a:schemeClr val="tx1"/>
            </a:solidFill>
            <a:round/>
            <a:headEnd/>
            <a:tailEnd/>
          </a:ln>
        </p:spPr>
        <p:txBody>
          <a:bodyPr wrap="none" anchor="ctr"/>
          <a:lstStyle/>
          <a:p>
            <a:pPr defTabSz="433388"/>
            <a:endParaRPr lang="en-US"/>
          </a:p>
        </p:txBody>
      </p:sp>
      <p:sp>
        <p:nvSpPr>
          <p:cNvPr id="23567" name="Curved Right Arrow 33"/>
          <p:cNvSpPr>
            <a:spLocks noChangeArrowheads="1"/>
          </p:cNvSpPr>
          <p:nvPr/>
        </p:nvSpPr>
        <p:spPr bwMode="auto">
          <a:xfrm>
            <a:off x="4496517" y="2972931"/>
            <a:ext cx="635855" cy="741748"/>
          </a:xfrm>
          <a:prstGeom prst="curvedRightArrow">
            <a:avLst>
              <a:gd name="adj1" fmla="val 24989"/>
              <a:gd name="adj2" fmla="val 49978"/>
              <a:gd name="adj3" fmla="val 25000"/>
            </a:avLst>
          </a:prstGeom>
          <a:solidFill>
            <a:srgbClr val="FF0000">
              <a:alpha val="50195"/>
            </a:srgbClr>
          </a:solidFill>
          <a:ln w="9525">
            <a:solidFill>
              <a:schemeClr val="tx1"/>
            </a:solidFill>
            <a:round/>
            <a:headEnd/>
            <a:tailEnd/>
          </a:ln>
        </p:spPr>
        <p:txBody>
          <a:bodyPr wrap="none" anchor="ctr"/>
          <a:lstStyle/>
          <a:p>
            <a:pPr defTabSz="433388"/>
            <a:endParaRPr lang="en-US"/>
          </a:p>
        </p:txBody>
      </p:sp>
      <p:pic>
        <p:nvPicPr>
          <p:cNvPr id="17425" name="Picture 23"/>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374151" y="3149294"/>
            <a:ext cx="470340" cy="812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30"/>
          <p:cNvGrpSpPr>
            <a:grpSpLocks/>
          </p:cNvGrpSpPr>
          <p:nvPr/>
        </p:nvGrpSpPr>
        <p:grpSpPr bwMode="auto">
          <a:xfrm>
            <a:off x="5165155" y="2613236"/>
            <a:ext cx="2004239" cy="953674"/>
            <a:chOff x="4190999" y="2270509"/>
            <a:chExt cx="1995905" cy="625091"/>
          </a:xfrm>
        </p:grpSpPr>
        <p:pic>
          <p:nvPicPr>
            <p:cNvPr id="23571" name="Picture 2" descr="Network Cloud"/>
            <p:cNvPicPr>
              <a:picLocks noChangeAspect="1" noChangeArrowheads="1"/>
            </p:cNvPicPr>
            <p:nvPr/>
          </p:nvPicPr>
          <p:blipFill>
            <a:blip r:embed="rId11" cstate="print"/>
            <a:srcRect/>
            <a:stretch>
              <a:fillRect/>
            </a:stretch>
          </p:blipFill>
          <p:spPr bwMode="auto">
            <a:xfrm>
              <a:off x="4190999" y="2270509"/>
              <a:ext cx="1995905" cy="625091"/>
            </a:xfrm>
            <a:prstGeom prst="rect">
              <a:avLst/>
            </a:prstGeom>
            <a:noFill/>
            <a:ln w="9525">
              <a:noFill/>
              <a:miter lim="800000"/>
              <a:headEnd/>
              <a:tailEnd/>
            </a:ln>
          </p:spPr>
        </p:pic>
        <p:sp>
          <p:nvSpPr>
            <p:cNvPr id="23572" name="TextBox 29"/>
            <p:cNvSpPr txBox="1">
              <a:spLocks noChangeArrowheads="1"/>
            </p:cNvSpPr>
            <p:nvPr/>
          </p:nvSpPr>
          <p:spPr bwMode="auto">
            <a:xfrm>
              <a:off x="4392648" y="2386829"/>
              <a:ext cx="1616428" cy="329499"/>
            </a:xfrm>
            <a:prstGeom prst="rect">
              <a:avLst/>
            </a:prstGeom>
            <a:noFill/>
            <a:ln w="9525">
              <a:noFill/>
              <a:miter lim="800000"/>
              <a:headEnd/>
              <a:tailEnd/>
            </a:ln>
          </p:spPr>
          <p:txBody>
            <a:bodyPr wrap="square">
              <a:spAutoFit/>
            </a:bodyPr>
            <a:lstStyle/>
            <a:p>
              <a:pPr algn="ctr"/>
              <a:r>
                <a:rPr lang="en-US" sz="2000" dirty="0">
                  <a:latin typeface="+mj-lt"/>
                </a:rPr>
                <a:t>Cloud Based </a:t>
              </a:r>
            </a:p>
            <a:p>
              <a:pPr algn="ctr"/>
              <a:r>
                <a:rPr lang="en-US" sz="2000" dirty="0">
                  <a:latin typeface="+mj-lt"/>
                </a:rPr>
                <a:t>Software Services</a:t>
              </a:r>
            </a:p>
          </p:txBody>
        </p:sp>
      </p:grpSp>
      <p:sp>
        <p:nvSpPr>
          <p:cNvPr id="23570" name="TextBox 34"/>
          <p:cNvSpPr txBox="1">
            <a:spLocks noChangeArrowheads="1"/>
          </p:cNvSpPr>
          <p:nvPr/>
        </p:nvSpPr>
        <p:spPr bwMode="auto">
          <a:xfrm>
            <a:off x="1789780" y="2912608"/>
            <a:ext cx="1407757" cy="738664"/>
          </a:xfrm>
          <a:prstGeom prst="rect">
            <a:avLst/>
          </a:prstGeom>
          <a:noFill/>
          <a:ln w="9525">
            <a:noFill/>
            <a:miter lim="800000"/>
            <a:headEnd/>
            <a:tailEnd/>
          </a:ln>
        </p:spPr>
        <p:txBody>
          <a:bodyPr wrap="none">
            <a:spAutoFit/>
          </a:bodyPr>
          <a:lstStyle/>
          <a:p>
            <a:pPr algn="ctr"/>
            <a:r>
              <a:rPr lang="en-US" sz="1400" b="1" baseline="0" dirty="0">
                <a:latin typeface="+mj-lt"/>
              </a:rPr>
              <a:t>2012 Mobile</a:t>
            </a:r>
          </a:p>
          <a:p>
            <a:pPr algn="ctr"/>
            <a:r>
              <a:rPr lang="en-US" sz="1400" b="1" baseline="0" dirty="0">
                <a:latin typeface="+mj-lt"/>
              </a:rPr>
              <a:t>Tipping Point</a:t>
            </a:r>
          </a:p>
          <a:p>
            <a:pPr algn="ctr"/>
            <a:r>
              <a:rPr lang="en-US" sz="1400" baseline="0" dirty="0" smtClean="0">
                <a:latin typeface="+mj-lt"/>
              </a:rPr>
              <a:t>many platforms</a:t>
            </a:r>
            <a:endParaRPr lang="en-US" sz="1400" baseline="0" dirty="0">
              <a:latin typeface="+mj-lt"/>
            </a:endParaRPr>
          </a:p>
        </p:txBody>
      </p:sp>
      <p:sp>
        <p:nvSpPr>
          <p:cNvPr id="26" name="Rectangle 25"/>
          <p:cNvSpPr/>
          <p:nvPr/>
        </p:nvSpPr>
        <p:spPr>
          <a:xfrm>
            <a:off x="5305664" y="3572328"/>
            <a:ext cx="3339571" cy="1154162"/>
          </a:xfrm>
          <a:prstGeom prst="rect">
            <a:avLst/>
          </a:prstGeom>
        </p:spPr>
        <p:txBody>
          <a:bodyPr wrap="square">
            <a:spAutoFit/>
          </a:bodyPr>
          <a:lstStyle/>
          <a:p>
            <a:pPr>
              <a:lnSpc>
                <a:spcPct val="150000"/>
              </a:lnSpc>
              <a:defRPr/>
            </a:pPr>
            <a:r>
              <a:rPr lang="en-US" sz="1400" b="1" baseline="0" dirty="0" smtClean="0">
                <a:latin typeface="+mj-lt"/>
                <a:ea typeface="ＭＳ Ｐゴシック" charset="-128"/>
                <a:cs typeface="Arial" pitchFamily="34" charset="0"/>
              </a:rPr>
              <a:t>Cloud Services and </a:t>
            </a:r>
            <a:r>
              <a:rPr lang="en-AU" sz="1400" b="1" baseline="0" dirty="0" smtClean="0">
                <a:latin typeface="+mj-lt"/>
                <a:ea typeface="ＭＳ Ｐゴシック" charset="-128"/>
                <a:cs typeface="Arial" pitchFamily="34" charset="0"/>
              </a:rPr>
              <a:t>Synchronisation</a:t>
            </a:r>
          </a:p>
          <a:p>
            <a:pPr marL="355600" lvl="1" indent="-177800">
              <a:buFont typeface="Arial" pitchFamily="34" charset="0"/>
              <a:buChar char="−"/>
              <a:defRPr/>
            </a:pPr>
            <a:r>
              <a:rPr lang="en-US" sz="1200" baseline="0" dirty="0" err="1" smtClean="0">
                <a:latin typeface="+mj-lt"/>
                <a:ea typeface="ＭＳ Ｐゴシック" charset="-128"/>
                <a:cs typeface="Arial" pitchFamily="34" charset="0"/>
              </a:rPr>
              <a:t>Personalisation</a:t>
            </a:r>
            <a:endParaRPr lang="en-US" sz="1200" baseline="0" dirty="0" smtClean="0">
              <a:latin typeface="+mj-lt"/>
              <a:ea typeface="ＭＳ Ｐゴシック" charset="-128"/>
              <a:cs typeface="Arial" pitchFamily="34" charset="0"/>
            </a:endParaRPr>
          </a:p>
          <a:p>
            <a:pPr marL="355600" lvl="1" indent="-177800">
              <a:buFont typeface="Arial" pitchFamily="34" charset="0"/>
              <a:buChar char="−"/>
              <a:defRPr/>
            </a:pPr>
            <a:r>
              <a:rPr lang="en-US" sz="1200" baseline="0" dirty="0" smtClean="0">
                <a:latin typeface="+mj-lt"/>
                <a:ea typeface="ＭＳ Ｐゴシック" charset="-128"/>
                <a:cs typeface="Arial" pitchFamily="34" charset="0"/>
              </a:rPr>
              <a:t>Context Aware</a:t>
            </a:r>
          </a:p>
          <a:p>
            <a:pPr marL="355600" lvl="1" indent="-177800">
              <a:buFont typeface="Arial" pitchFamily="34" charset="0"/>
              <a:buChar char="−"/>
              <a:defRPr/>
            </a:pPr>
            <a:r>
              <a:rPr lang="en-US" sz="1200" baseline="0" dirty="0" smtClean="0">
                <a:latin typeface="+mj-lt"/>
                <a:ea typeface="ＭＳ Ｐゴシック" charset="-128"/>
                <a:cs typeface="Arial" pitchFamily="34" charset="0"/>
              </a:rPr>
              <a:t>Inclusive Offerings</a:t>
            </a:r>
          </a:p>
          <a:p>
            <a:pPr marL="355600" lvl="1" indent="-177800">
              <a:buFont typeface="Arial" pitchFamily="34" charset="0"/>
              <a:buChar char="−"/>
              <a:defRPr/>
            </a:pPr>
            <a:r>
              <a:rPr lang="en-US" sz="1200" baseline="0" dirty="0" smtClean="0">
                <a:latin typeface="+mj-lt"/>
                <a:ea typeface="ＭＳ Ｐゴシック" charset="-128"/>
                <a:cs typeface="Arial" pitchFamily="34" charset="0"/>
              </a:rPr>
              <a:t>Applications at your fingertips</a:t>
            </a:r>
            <a:endParaRPr lang="en-US" sz="1200" baseline="0" dirty="0">
              <a:latin typeface="+mj-lt"/>
              <a:ea typeface="ＭＳ Ｐゴシック" charset="-128"/>
              <a:cs typeface="Arial" pitchFamily="34" charset="0"/>
            </a:endParaRPr>
          </a:p>
        </p:txBody>
      </p:sp>
      <p:sp>
        <p:nvSpPr>
          <p:cNvPr id="27" name="Rectangle 26"/>
          <p:cNvSpPr/>
          <p:nvPr/>
        </p:nvSpPr>
        <p:spPr>
          <a:xfrm>
            <a:off x="3724403" y="4849664"/>
            <a:ext cx="2486392" cy="1415772"/>
          </a:xfrm>
          <a:prstGeom prst="rect">
            <a:avLst/>
          </a:prstGeom>
        </p:spPr>
        <p:txBody>
          <a:bodyPr wrap="square">
            <a:spAutoFit/>
          </a:bodyPr>
          <a:lstStyle/>
          <a:p>
            <a:pPr>
              <a:defRPr/>
            </a:pPr>
            <a:r>
              <a:rPr lang="en-US" sz="1400" b="1" baseline="0" dirty="0" smtClean="0">
                <a:latin typeface="+mj-lt"/>
                <a:ea typeface="ＭＳ Ｐゴシック" charset="-128"/>
                <a:cs typeface="ＭＳ Ｐゴシック" charset="-128"/>
              </a:rPr>
              <a:t>HTML 5 Convergence</a:t>
            </a:r>
          </a:p>
          <a:p>
            <a:pPr marL="450850" lvl="1" indent="-273050">
              <a:buFont typeface="Arial" pitchFamily="34" charset="0"/>
              <a:buChar char="−"/>
              <a:defRPr/>
            </a:pPr>
            <a:r>
              <a:rPr lang="en-US" sz="1200" baseline="0" dirty="0" smtClean="0">
                <a:latin typeface="Arial" charset="0"/>
                <a:ea typeface="ＭＳ Ｐゴシック" charset="-128"/>
                <a:cs typeface="ＭＳ Ｐゴシック" charset="-128"/>
              </a:rPr>
              <a:t>Canvas drawing</a:t>
            </a:r>
          </a:p>
          <a:p>
            <a:pPr marL="450850" lvl="1" indent="-273050">
              <a:buFont typeface="Arial" pitchFamily="34" charset="0"/>
              <a:buChar char="−"/>
              <a:defRPr/>
            </a:pPr>
            <a:r>
              <a:rPr lang="en-US" sz="1200" baseline="0" dirty="0" smtClean="0">
                <a:latin typeface="Arial" charset="0"/>
                <a:ea typeface="ＭＳ Ｐゴシック" charset="-128"/>
                <a:cs typeface="ＭＳ Ｐゴシック" charset="-128"/>
              </a:rPr>
              <a:t>Video</a:t>
            </a:r>
          </a:p>
          <a:p>
            <a:pPr marL="450850" lvl="1" indent="-273050">
              <a:buFont typeface="Arial" pitchFamily="34" charset="0"/>
              <a:buChar char="−"/>
              <a:defRPr/>
            </a:pPr>
            <a:r>
              <a:rPr lang="en-US" sz="1200" baseline="0" dirty="0" smtClean="0">
                <a:latin typeface="Arial" charset="0"/>
                <a:ea typeface="ＭＳ Ｐゴシック" charset="-128"/>
                <a:cs typeface="ＭＳ Ｐゴシック" charset="-128"/>
              </a:rPr>
              <a:t>Audio</a:t>
            </a:r>
          </a:p>
          <a:p>
            <a:pPr marL="450850" lvl="1" indent="-273050">
              <a:buFont typeface="Arial" pitchFamily="34" charset="0"/>
              <a:buChar char="−"/>
              <a:defRPr/>
            </a:pPr>
            <a:r>
              <a:rPr lang="en-US" sz="1200" baseline="0" dirty="0" smtClean="0">
                <a:latin typeface="Arial" charset="0"/>
                <a:ea typeface="ＭＳ Ｐゴシック" charset="-128"/>
                <a:cs typeface="ＭＳ Ｐゴシック" charset="-128"/>
              </a:rPr>
              <a:t>ARIA</a:t>
            </a:r>
          </a:p>
          <a:p>
            <a:pPr marL="450850" lvl="1" indent="-273050">
              <a:buFont typeface="Arial" pitchFamily="34" charset="0"/>
              <a:buChar char="−"/>
              <a:defRPr/>
            </a:pPr>
            <a:r>
              <a:rPr lang="en-US" sz="1200" baseline="0" dirty="0" smtClean="0">
                <a:latin typeface="Arial" charset="0"/>
                <a:ea typeface="ＭＳ Ｐゴシック" charset="-128"/>
                <a:cs typeface="ＭＳ Ｐゴシック" charset="-128"/>
              </a:rPr>
              <a:t>Local data storage</a:t>
            </a:r>
          </a:p>
          <a:p>
            <a:pPr marL="450850" lvl="1" indent="-273050">
              <a:buFont typeface="Arial" pitchFamily="34" charset="0"/>
              <a:buChar char="−"/>
              <a:defRPr/>
            </a:pPr>
            <a:r>
              <a:rPr lang="en-US" sz="1200" baseline="0" dirty="0" smtClean="0">
                <a:latin typeface="Arial" charset="0"/>
                <a:ea typeface="ＭＳ Ｐゴシック" charset="-128"/>
                <a:cs typeface="ＭＳ Ｐゴシック" charset="-128"/>
              </a:rPr>
              <a:t>Accelerometer, GPS, etc</a:t>
            </a:r>
            <a:r>
              <a:rPr lang="en-US" sz="1200" dirty="0" smtClean="0">
                <a:latin typeface="Arial" charset="0"/>
                <a:ea typeface="ＭＳ Ｐゴシック" charset="-128"/>
                <a:cs typeface="ＭＳ Ｐゴシック" charset="-128"/>
              </a:rPr>
              <a:t>.</a:t>
            </a:r>
            <a:endParaRPr lang="en-US" sz="1050" dirty="0">
              <a:latin typeface="Arial" charset="0"/>
              <a:ea typeface="ＭＳ Ｐゴシック" charset="-128"/>
              <a:cs typeface="ＭＳ Ｐゴシック" charset="-128"/>
            </a:endParaRPr>
          </a:p>
        </p:txBody>
      </p:sp>
      <p:sp>
        <p:nvSpPr>
          <p:cNvPr id="24" name="Title 1"/>
          <p:cNvSpPr txBox="1">
            <a:spLocks/>
          </p:cNvSpPr>
          <p:nvPr/>
        </p:nvSpPr>
        <p:spPr>
          <a:xfrm>
            <a:off x="1039565" y="1827636"/>
            <a:ext cx="7213600" cy="561790"/>
          </a:xfrm>
          <a:prstGeom prst="rect">
            <a:avLst/>
          </a:prstGeom>
        </p:spPr>
        <p:txBody>
          <a:bodyPr/>
          <a:lstStyle/>
          <a:p>
            <a:pPr marL="0" marR="0" lvl="0" indent="0" algn="l" defTabSz="914400" rtl="0" eaLnBrk="0" fontAlgn="base" latinLnBrk="0" hangingPunct="0">
              <a:lnSpc>
                <a:spcPts val="3400"/>
              </a:lnSpc>
              <a:spcBef>
                <a:spcPct val="0"/>
              </a:spcBef>
              <a:spcAft>
                <a:spcPct val="0"/>
              </a:spcAft>
              <a:buClrTx/>
              <a:buSzTx/>
              <a:buFontTx/>
              <a:buNone/>
              <a:tabLst/>
              <a:defRPr/>
            </a:pPr>
            <a:r>
              <a:rPr kumimoji="0" lang="en-AU" sz="3600" b="1" i="0" u="none" strike="noStrike" kern="0" cap="none" spc="0" normalizeH="0" baseline="0" noProof="0" dirty="0" smtClean="0">
                <a:ln>
                  <a:noFill/>
                </a:ln>
                <a:solidFill>
                  <a:schemeClr val="tx2"/>
                </a:solidFill>
                <a:effectLst/>
                <a:uLnTx/>
                <a:uFillTx/>
                <a:latin typeface="+mj-lt"/>
                <a:ea typeface="+mj-ea"/>
                <a:cs typeface="+mj-cs"/>
              </a:rPr>
              <a:t>Trends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3316" y="2053267"/>
            <a:ext cx="7213600" cy="561790"/>
          </a:xfrm>
        </p:spPr>
        <p:txBody>
          <a:bodyPr/>
          <a:lstStyle/>
          <a:p>
            <a:r>
              <a:rPr lang="en-AU" sz="3600" b="1" dirty="0" smtClean="0"/>
              <a:t>Trends</a:t>
            </a:r>
          </a:p>
        </p:txBody>
      </p:sp>
      <p:sp>
        <p:nvSpPr>
          <p:cNvPr id="14339" name="Content Placeholder 2"/>
          <p:cNvSpPr>
            <a:spLocks noGrp="1"/>
          </p:cNvSpPr>
          <p:nvPr>
            <p:ph sz="half" idx="1"/>
          </p:nvPr>
        </p:nvSpPr>
        <p:spPr>
          <a:xfrm>
            <a:off x="1128156" y="3040083"/>
            <a:ext cx="7373867" cy="3547730"/>
          </a:xfrm>
        </p:spPr>
        <p:txBody>
          <a:bodyPr/>
          <a:lstStyle/>
          <a:p>
            <a:pPr marL="265113" indent="-265113">
              <a:buFontTx/>
              <a:buChar char="•"/>
            </a:pPr>
            <a:r>
              <a:rPr lang="en-US" dirty="0" smtClean="0"/>
              <a:t>Emerging  Legal landscape </a:t>
            </a:r>
          </a:p>
          <a:p>
            <a:pPr marL="665163" lvl="1" indent="-265113">
              <a:buFontTx/>
              <a:buChar char="•"/>
            </a:pPr>
            <a:r>
              <a:rPr lang="en-US" dirty="0" smtClean="0"/>
              <a:t>More web accessibility complaints and cases</a:t>
            </a:r>
          </a:p>
          <a:p>
            <a:pPr marL="665163" lvl="1" indent="-265113">
              <a:buFontTx/>
              <a:buChar char="•"/>
            </a:pPr>
            <a:r>
              <a:rPr lang="en-US" dirty="0" smtClean="0"/>
              <a:t>Additional Laws being enacted in other jurisdictions </a:t>
            </a:r>
          </a:p>
          <a:p>
            <a:pPr marL="665163" lvl="1" indent="-265113">
              <a:buFontTx/>
              <a:buChar char="•"/>
            </a:pPr>
            <a:r>
              <a:rPr lang="en-US" dirty="0" smtClean="0"/>
              <a:t>Are current Laws sufficient  in dealing with online world ?</a:t>
            </a:r>
          </a:p>
          <a:p>
            <a:pPr marL="457200" lvl="1" indent="0"/>
            <a:endParaRPr lang="en-AU" sz="2000"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12</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7690" y="1803885"/>
            <a:ext cx="7213600" cy="561790"/>
          </a:xfrm>
        </p:spPr>
        <p:txBody>
          <a:bodyPr/>
          <a:lstStyle/>
          <a:p>
            <a:r>
              <a:rPr lang="en-AU" sz="3600" b="1" dirty="0" smtClean="0"/>
              <a:t>Raising the Floor</a:t>
            </a: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13</a:t>
            </a:fld>
            <a:endParaRPr lang="en-US" sz="1400">
              <a:solidFill>
                <a:schemeClr val="tx1"/>
              </a:solidFill>
              <a:latin typeface="Times" charset="0"/>
            </a:endParaRPr>
          </a:p>
        </p:txBody>
      </p:sp>
      <p:pic>
        <p:nvPicPr>
          <p:cNvPr id="32771" name="Picture 3"/>
          <p:cNvPicPr>
            <a:picLocks noGrp="1" noChangeAspect="1" noChangeArrowheads="1"/>
          </p:cNvPicPr>
          <p:nvPr>
            <p:ph sz="half" idx="1"/>
          </p:nvPr>
        </p:nvPicPr>
        <p:blipFill>
          <a:blip r:embed="rId3" cstate="print"/>
          <a:srcRect l="50301" t="13207" r="1665" b="5751"/>
          <a:stretch>
            <a:fillRect/>
          </a:stretch>
        </p:blipFill>
        <p:spPr bwMode="auto">
          <a:xfrm>
            <a:off x="1104405" y="2232561"/>
            <a:ext cx="7445829" cy="4393870"/>
          </a:xfrm>
          <a:prstGeom prst="rect">
            <a:avLst/>
          </a:prstGeom>
          <a:noFill/>
          <a:ln w="9525">
            <a:noFill/>
            <a:miter lim="800000"/>
            <a:headEnd/>
            <a:tailEnd/>
          </a:ln>
        </p:spPr>
      </p:pic>
      <p:sp>
        <p:nvSpPr>
          <p:cNvPr id="8" name="TextBox 7"/>
          <p:cNvSpPr txBox="1"/>
          <p:nvPr/>
        </p:nvSpPr>
        <p:spPr>
          <a:xfrm>
            <a:off x="6875812" y="6581001"/>
            <a:ext cx="2125683" cy="235962"/>
          </a:xfrm>
          <a:prstGeom prst="rect">
            <a:avLst/>
          </a:prstGeom>
          <a:noFill/>
        </p:spPr>
        <p:txBody>
          <a:bodyPr wrap="square" rtlCol="0">
            <a:spAutoFit/>
          </a:bodyPr>
          <a:lstStyle/>
          <a:p>
            <a:pPr algn="r"/>
            <a:r>
              <a:rPr lang="en-AU" sz="1400" dirty="0" smtClean="0">
                <a:latin typeface="+mj-lt"/>
              </a:rPr>
              <a:t>http://raisingthefloor.org/</a:t>
            </a:r>
            <a:endParaRPr lang="en-AU" sz="14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7690" y="1803885"/>
            <a:ext cx="7213600" cy="561790"/>
          </a:xfrm>
        </p:spPr>
        <p:txBody>
          <a:bodyPr/>
          <a:lstStyle/>
          <a:p>
            <a:r>
              <a:rPr lang="en-AU" sz="3600" b="1" dirty="0" smtClean="0"/>
              <a:t>Raising the Floor</a:t>
            </a: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14</a:t>
            </a:fld>
            <a:endParaRPr lang="en-US" sz="1400">
              <a:solidFill>
                <a:schemeClr val="tx1"/>
              </a:solidFill>
              <a:latin typeface="Times" charset="0"/>
            </a:endParaRPr>
          </a:p>
        </p:txBody>
      </p:sp>
      <p:sp>
        <p:nvSpPr>
          <p:cNvPr id="8" name="TextBox 7"/>
          <p:cNvSpPr txBox="1"/>
          <p:nvPr/>
        </p:nvSpPr>
        <p:spPr>
          <a:xfrm>
            <a:off x="6875812" y="6581001"/>
            <a:ext cx="2125683" cy="235962"/>
          </a:xfrm>
          <a:prstGeom prst="rect">
            <a:avLst/>
          </a:prstGeom>
          <a:noFill/>
        </p:spPr>
        <p:txBody>
          <a:bodyPr wrap="square" rtlCol="0">
            <a:spAutoFit/>
          </a:bodyPr>
          <a:lstStyle/>
          <a:p>
            <a:pPr algn="r"/>
            <a:r>
              <a:rPr lang="en-AU" sz="1400" dirty="0" smtClean="0">
                <a:latin typeface="+mj-lt"/>
              </a:rPr>
              <a:t>http://raisingthefloor.org/</a:t>
            </a:r>
            <a:endParaRPr lang="en-AU" sz="1400" dirty="0">
              <a:latin typeface="+mj-lt"/>
            </a:endParaRPr>
          </a:p>
        </p:txBody>
      </p:sp>
      <p:pic>
        <p:nvPicPr>
          <p:cNvPr id="1026" name="Picture 2"/>
          <p:cNvPicPr>
            <a:picLocks noGrp="1" noChangeAspect="1" noChangeArrowheads="1"/>
          </p:cNvPicPr>
          <p:nvPr>
            <p:ph sz="half" idx="1"/>
          </p:nvPr>
        </p:nvPicPr>
        <p:blipFill>
          <a:blip r:embed="rId3" cstate="print"/>
          <a:srcRect l="52071" t="13468" r="3799" b="5470"/>
          <a:stretch>
            <a:fillRect/>
          </a:stretch>
        </p:blipFill>
        <p:spPr bwMode="auto">
          <a:xfrm>
            <a:off x="997527" y="2351314"/>
            <a:ext cx="7540831" cy="3966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7690" y="1803885"/>
            <a:ext cx="7213600" cy="561790"/>
          </a:xfrm>
        </p:spPr>
        <p:txBody>
          <a:bodyPr/>
          <a:lstStyle/>
          <a:p>
            <a:r>
              <a:rPr lang="en-AU" sz="3600" b="1" dirty="0" smtClean="0"/>
              <a:t>Global Public Inclusive Infrastructure - GPII</a:t>
            </a: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15</a:t>
            </a:fld>
            <a:endParaRPr lang="en-US" sz="1400">
              <a:solidFill>
                <a:schemeClr val="tx1"/>
              </a:solidFill>
              <a:latin typeface="Times" charset="0"/>
            </a:endParaRPr>
          </a:p>
        </p:txBody>
      </p:sp>
      <p:sp>
        <p:nvSpPr>
          <p:cNvPr id="8" name="TextBox 7"/>
          <p:cNvSpPr txBox="1"/>
          <p:nvPr/>
        </p:nvSpPr>
        <p:spPr>
          <a:xfrm>
            <a:off x="6816436" y="6531429"/>
            <a:ext cx="2185059" cy="235962"/>
          </a:xfrm>
          <a:prstGeom prst="rect">
            <a:avLst/>
          </a:prstGeom>
          <a:noFill/>
        </p:spPr>
        <p:txBody>
          <a:bodyPr wrap="square" rtlCol="0">
            <a:spAutoFit/>
          </a:bodyPr>
          <a:lstStyle/>
          <a:p>
            <a:pPr algn="r"/>
            <a:r>
              <a:rPr lang="en-AU" sz="1400" dirty="0" smtClean="0">
                <a:latin typeface="+mj-lt"/>
              </a:rPr>
              <a:t>http://gpii.net</a:t>
            </a:r>
            <a:endParaRPr lang="en-AU" sz="1400" dirty="0">
              <a:latin typeface="+mj-lt"/>
            </a:endParaRPr>
          </a:p>
        </p:txBody>
      </p:sp>
      <p:pic>
        <p:nvPicPr>
          <p:cNvPr id="66562" name="Picture 2"/>
          <p:cNvPicPr>
            <a:picLocks noChangeAspect="1" noChangeArrowheads="1"/>
          </p:cNvPicPr>
          <p:nvPr/>
        </p:nvPicPr>
        <p:blipFill>
          <a:blip r:embed="rId3" cstate="print"/>
          <a:srcRect l="74561" t="25832" r="8442" b="39651"/>
          <a:stretch>
            <a:fillRect/>
          </a:stretch>
        </p:blipFill>
        <p:spPr bwMode="auto">
          <a:xfrm>
            <a:off x="4476997" y="2986644"/>
            <a:ext cx="4144489" cy="3366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e-</a:t>
            </a:r>
            <a:r>
              <a:rPr lang="en-AU" sz="3600" b="1" dirty="0" err="1" smtClean="0"/>
              <a:t>Accessibility2020</a:t>
            </a:r>
            <a:r>
              <a:rPr lang="en-AU" sz="3600" b="1" dirty="0" smtClean="0"/>
              <a:t> Project</a:t>
            </a:r>
          </a:p>
        </p:txBody>
      </p:sp>
      <p:sp>
        <p:nvSpPr>
          <p:cNvPr id="14339" name="Content Placeholder 2"/>
          <p:cNvSpPr>
            <a:spLocks noGrp="1"/>
          </p:cNvSpPr>
          <p:nvPr>
            <p:ph sz="half" idx="1"/>
          </p:nvPr>
        </p:nvSpPr>
        <p:spPr>
          <a:xfrm>
            <a:off x="1056904" y="2850078"/>
            <a:ext cx="7373867" cy="3547730"/>
          </a:xfrm>
        </p:spPr>
        <p:txBody>
          <a:bodyPr/>
          <a:lstStyle/>
          <a:p>
            <a:pPr marL="457200" lvl="1" indent="0"/>
            <a:endParaRPr lang="en-US" b="1" i="1" dirty="0" smtClean="0">
              <a:solidFill>
                <a:srgbClr val="1D4A7B"/>
              </a:solidFill>
            </a:endParaRPr>
          </a:p>
          <a:p>
            <a:pPr marL="457200" lvl="1" indent="0"/>
            <a:r>
              <a:rPr lang="en-US" i="1" dirty="0" smtClean="0"/>
              <a:t>This study aims to explore and </a:t>
            </a:r>
            <a:r>
              <a:rPr lang="en-US" i="1" dirty="0" err="1" smtClean="0"/>
              <a:t>analyse</a:t>
            </a:r>
            <a:r>
              <a:rPr lang="en-US" i="1" dirty="0" smtClean="0"/>
              <a:t> the referred relationships between the emerging ICT landscape, in the societal and economic context and the development and provision of assistive technologies (AT) and e-Accessibility, within a perspective of 10 years.</a:t>
            </a:r>
          </a:p>
          <a:p>
            <a:pPr marL="457200" lvl="1" indent="0"/>
            <a:endParaRPr lang="en-AU"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16</a:t>
            </a:fld>
            <a:endParaRPr lang="en-US" sz="1400">
              <a:solidFill>
                <a:schemeClr val="tx1"/>
              </a:solidFill>
              <a:latin typeface="Times" charset="0"/>
            </a:endParaRPr>
          </a:p>
        </p:txBody>
      </p:sp>
      <p:sp>
        <p:nvSpPr>
          <p:cNvPr id="6" name="TextBox 5"/>
          <p:cNvSpPr txBox="1"/>
          <p:nvPr/>
        </p:nvSpPr>
        <p:spPr>
          <a:xfrm>
            <a:off x="4987636" y="6353299"/>
            <a:ext cx="3972113" cy="338554"/>
          </a:xfrm>
          <a:prstGeom prst="rect">
            <a:avLst/>
          </a:prstGeom>
          <a:noFill/>
        </p:spPr>
        <p:txBody>
          <a:bodyPr wrap="none" rtlCol="0">
            <a:spAutoFit/>
          </a:bodyPr>
          <a:lstStyle/>
          <a:p>
            <a:r>
              <a:rPr lang="en-AU" sz="1800" dirty="0" smtClean="0">
                <a:latin typeface="Arial MT Lt"/>
              </a:rPr>
              <a:t>Excerpt from </a:t>
            </a:r>
            <a:r>
              <a:rPr lang="en-AU" sz="1800" dirty="0" smtClean="0">
                <a:latin typeface="Arial MT Lt"/>
                <a:hlinkClick r:id="rId3"/>
              </a:rPr>
              <a:t>http://www.e-accessibility2020.eu/portal</a:t>
            </a:r>
            <a:r>
              <a:rPr lang="en-AU" dirty="0" smtClean="0">
                <a:hlinkClick r:id="rId3"/>
              </a:rPr>
              <a:t>/</a:t>
            </a:r>
            <a:r>
              <a:rPr lang="en-AU" dirty="0" smtClean="0"/>
              <a:t> </a:t>
            </a:r>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e-</a:t>
            </a:r>
            <a:r>
              <a:rPr lang="en-AU" sz="3600" b="1" dirty="0" err="1" smtClean="0"/>
              <a:t>Accessibility2020</a:t>
            </a:r>
            <a:r>
              <a:rPr lang="en-AU" sz="3600" b="1" dirty="0" smtClean="0"/>
              <a:t> Project</a:t>
            </a:r>
          </a:p>
        </p:txBody>
      </p:sp>
      <p:sp>
        <p:nvSpPr>
          <p:cNvPr id="14339" name="Content Placeholder 2"/>
          <p:cNvSpPr>
            <a:spLocks noGrp="1"/>
          </p:cNvSpPr>
          <p:nvPr>
            <p:ph sz="half" idx="1"/>
          </p:nvPr>
        </p:nvSpPr>
        <p:spPr>
          <a:xfrm>
            <a:off x="1128156" y="3040083"/>
            <a:ext cx="7373867" cy="3547730"/>
          </a:xfrm>
        </p:spPr>
        <p:txBody>
          <a:bodyPr/>
          <a:lstStyle/>
          <a:p>
            <a:pPr marL="457200" lvl="1" indent="0"/>
            <a:endParaRPr lang="en-US" b="1" i="1" dirty="0" smtClean="0">
              <a:solidFill>
                <a:srgbClr val="1D4A7B"/>
              </a:solidFill>
            </a:endParaRPr>
          </a:p>
          <a:p>
            <a:pPr marL="457200" lvl="1" indent="0"/>
            <a:r>
              <a:rPr lang="en-US" b="1" i="1" dirty="0" smtClean="0">
                <a:solidFill>
                  <a:srgbClr val="1D4A7B"/>
                </a:solidFill>
              </a:rPr>
              <a:t>Accessibility for </a:t>
            </a:r>
            <a:r>
              <a:rPr lang="en-US" b="1" i="1" dirty="0" smtClean="0">
                <a:solidFill>
                  <a:srgbClr val="C00000"/>
                </a:solidFill>
              </a:rPr>
              <a:t>all people </a:t>
            </a:r>
            <a:r>
              <a:rPr lang="en-US" b="1" i="1" dirty="0" smtClean="0">
                <a:solidFill>
                  <a:srgbClr val="1D4A7B"/>
                </a:solidFill>
              </a:rPr>
              <a:t>to </a:t>
            </a:r>
            <a:r>
              <a:rPr lang="en-US" b="1" i="1" dirty="0" smtClean="0">
                <a:solidFill>
                  <a:srgbClr val="C00000"/>
                </a:solidFill>
              </a:rPr>
              <a:t>all devices </a:t>
            </a:r>
            <a:r>
              <a:rPr lang="en-US" b="1" i="1" dirty="0" smtClean="0">
                <a:solidFill>
                  <a:srgbClr val="1D4A7B"/>
                </a:solidFill>
              </a:rPr>
              <a:t>and applications </a:t>
            </a:r>
            <a:r>
              <a:rPr lang="en-US" b="1" i="1" dirty="0" smtClean="0">
                <a:solidFill>
                  <a:srgbClr val="C00000"/>
                </a:solidFill>
              </a:rPr>
              <a:t>is a dream or a utopia </a:t>
            </a:r>
            <a:r>
              <a:rPr lang="en-US" b="1" i="1" dirty="0" smtClean="0">
                <a:solidFill>
                  <a:srgbClr val="1D4A7B"/>
                </a:solidFill>
              </a:rPr>
              <a:t>which may become a chimera for the industry in terms of unaffordable costs. </a:t>
            </a:r>
          </a:p>
          <a:p>
            <a:pPr marL="457200" lvl="1" indent="0"/>
            <a:endParaRPr lang="en-AU"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17</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e-</a:t>
            </a:r>
            <a:r>
              <a:rPr lang="en-AU" sz="3600" b="1" dirty="0" err="1" smtClean="0"/>
              <a:t>Accessibility2020</a:t>
            </a:r>
            <a:r>
              <a:rPr lang="en-AU" sz="3600" b="1" dirty="0" smtClean="0"/>
              <a:t> Project</a:t>
            </a:r>
          </a:p>
        </p:txBody>
      </p:sp>
      <p:sp>
        <p:nvSpPr>
          <p:cNvPr id="14339" name="Content Placeholder 2"/>
          <p:cNvSpPr>
            <a:spLocks noGrp="1"/>
          </p:cNvSpPr>
          <p:nvPr>
            <p:ph sz="half" idx="1"/>
          </p:nvPr>
        </p:nvSpPr>
        <p:spPr>
          <a:xfrm>
            <a:off x="1128156" y="3040083"/>
            <a:ext cx="7373867" cy="3547730"/>
          </a:xfrm>
        </p:spPr>
        <p:txBody>
          <a:bodyPr/>
          <a:lstStyle/>
          <a:p>
            <a:pPr marL="457200" lvl="1" indent="0"/>
            <a:endParaRPr lang="en-US" b="1" i="1" dirty="0" smtClean="0">
              <a:solidFill>
                <a:srgbClr val="1D4A7B"/>
              </a:solidFill>
            </a:endParaRPr>
          </a:p>
          <a:p>
            <a:pPr marL="457200" lvl="1" indent="0"/>
            <a:r>
              <a:rPr lang="en-US" b="1" i="1" dirty="0" smtClean="0">
                <a:solidFill>
                  <a:srgbClr val="1D4A7B"/>
                </a:solidFill>
              </a:rPr>
              <a:t>In a 10 year horizon, accessibility will be related more with </a:t>
            </a:r>
            <a:r>
              <a:rPr lang="en-US" b="1" i="1" dirty="0" smtClean="0">
                <a:solidFill>
                  <a:srgbClr val="C00000"/>
                </a:solidFill>
              </a:rPr>
              <a:t>flexibility</a:t>
            </a:r>
            <a:r>
              <a:rPr lang="en-US" b="1" i="1" dirty="0" smtClean="0">
                <a:solidFill>
                  <a:srgbClr val="1D4A7B"/>
                </a:solidFill>
              </a:rPr>
              <a:t> plus </a:t>
            </a:r>
            <a:r>
              <a:rPr lang="en-US" b="1" i="1" dirty="0" err="1" smtClean="0">
                <a:solidFill>
                  <a:srgbClr val="C00000"/>
                </a:solidFill>
              </a:rPr>
              <a:t>personalisation</a:t>
            </a:r>
            <a:r>
              <a:rPr lang="en-US" b="1" i="1" dirty="0" smtClean="0">
                <a:solidFill>
                  <a:srgbClr val="1D4A7B"/>
                </a:solidFill>
              </a:rPr>
              <a:t> plus </a:t>
            </a:r>
            <a:r>
              <a:rPr lang="en-US" b="1" i="1" dirty="0" smtClean="0">
                <a:solidFill>
                  <a:srgbClr val="C00000"/>
                </a:solidFill>
              </a:rPr>
              <a:t>adaptation</a:t>
            </a:r>
            <a:r>
              <a:rPr lang="en-US" b="1" i="1" dirty="0" smtClean="0">
                <a:solidFill>
                  <a:srgbClr val="1D4A7B"/>
                </a:solidFill>
              </a:rPr>
              <a:t> to the individual needs of a person.</a:t>
            </a:r>
          </a:p>
          <a:p>
            <a:pPr marL="457200" lvl="1" indent="0"/>
            <a:endParaRPr lang="en-AU"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18</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e-</a:t>
            </a:r>
            <a:r>
              <a:rPr lang="en-AU" sz="3600" b="1" dirty="0" err="1" smtClean="0"/>
              <a:t>Accessibility2020</a:t>
            </a:r>
            <a:r>
              <a:rPr lang="en-AU" sz="3600" b="1" dirty="0" smtClean="0"/>
              <a:t> Project</a:t>
            </a:r>
          </a:p>
        </p:txBody>
      </p:sp>
      <p:sp>
        <p:nvSpPr>
          <p:cNvPr id="14339" name="Content Placeholder 2"/>
          <p:cNvSpPr>
            <a:spLocks noGrp="1"/>
          </p:cNvSpPr>
          <p:nvPr>
            <p:ph sz="half" idx="1"/>
          </p:nvPr>
        </p:nvSpPr>
        <p:spPr>
          <a:xfrm>
            <a:off x="1128156" y="3040083"/>
            <a:ext cx="7373867" cy="3547730"/>
          </a:xfrm>
        </p:spPr>
        <p:txBody>
          <a:bodyPr/>
          <a:lstStyle/>
          <a:p>
            <a:pPr marL="457200" lvl="1" indent="0"/>
            <a:endParaRPr lang="en-US" b="1" i="1" dirty="0" smtClean="0">
              <a:solidFill>
                <a:srgbClr val="1D4A7B"/>
              </a:solidFill>
            </a:endParaRPr>
          </a:p>
          <a:p>
            <a:pPr marL="457200" lvl="1" indent="0"/>
            <a:r>
              <a:rPr lang="en-US" b="1" i="1" dirty="0" smtClean="0">
                <a:solidFill>
                  <a:srgbClr val="1D4A7B"/>
                </a:solidFill>
              </a:rPr>
              <a:t>Accessibility means </a:t>
            </a:r>
            <a:r>
              <a:rPr lang="en-US" b="1" i="1" dirty="0" smtClean="0">
                <a:solidFill>
                  <a:srgbClr val="C00000"/>
                </a:solidFill>
              </a:rPr>
              <a:t>flexibility -</a:t>
            </a:r>
            <a:r>
              <a:rPr lang="en-US" b="1" i="1" dirty="0" smtClean="0">
                <a:solidFill>
                  <a:srgbClr val="1D4A7B"/>
                </a:solidFill>
              </a:rPr>
              <a:t> flexibility has a business case – economics in the end may provide the necessary impetus to make accessible software, we have been waiting for the right set of mainstream consumer devices to encourage this flexibility.</a:t>
            </a:r>
          </a:p>
          <a:p>
            <a:pPr marL="457200" lvl="1" indent="0"/>
            <a:endParaRPr lang="en-AU"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19</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Three ‘Laws’ of the Future</a:t>
            </a:r>
          </a:p>
        </p:txBody>
      </p:sp>
      <p:sp>
        <p:nvSpPr>
          <p:cNvPr id="14339" name="Content Placeholder 2"/>
          <p:cNvSpPr>
            <a:spLocks noGrp="1"/>
          </p:cNvSpPr>
          <p:nvPr>
            <p:ph sz="half" idx="1"/>
          </p:nvPr>
        </p:nvSpPr>
        <p:spPr>
          <a:xfrm>
            <a:off x="1128156" y="3040083"/>
            <a:ext cx="7373867" cy="3547730"/>
          </a:xfrm>
        </p:spPr>
        <p:txBody>
          <a:bodyPr/>
          <a:lstStyle/>
          <a:p>
            <a:pPr marL="457200" indent="-457200">
              <a:buFont typeface="Wingdings" pitchFamily="2" charset="2"/>
              <a:buChar char="§"/>
            </a:pPr>
            <a:r>
              <a:rPr lang="en-US" sz="3200" dirty="0" smtClean="0"/>
              <a:t>The future is not predetermined</a:t>
            </a:r>
          </a:p>
          <a:p>
            <a:pPr marL="457200" indent="-457200">
              <a:buFont typeface="Wingdings" pitchFamily="2" charset="2"/>
              <a:buChar char="§"/>
            </a:pPr>
            <a:r>
              <a:rPr lang="en-US" sz="3200" dirty="0" smtClean="0"/>
              <a:t>The future is not predictable</a:t>
            </a:r>
          </a:p>
          <a:p>
            <a:pPr marL="457200" indent="-457200">
              <a:buFont typeface="Wingdings" pitchFamily="2" charset="2"/>
              <a:buChar char="§"/>
            </a:pPr>
            <a:r>
              <a:rPr lang="en-US" sz="3200" dirty="0" smtClean="0"/>
              <a:t>Future outcomes can be influenced by our choices in the </a:t>
            </a:r>
            <a:r>
              <a:rPr lang="en-US" sz="3200" i="1" dirty="0" smtClean="0"/>
              <a:t>present</a:t>
            </a:r>
          </a:p>
          <a:p>
            <a:pPr marL="457200" lvl="1" indent="0"/>
            <a:endParaRPr lang="en-AU"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e-</a:t>
            </a:r>
            <a:r>
              <a:rPr lang="en-AU" sz="3600" b="1" dirty="0" err="1" smtClean="0"/>
              <a:t>Accessibility2020</a:t>
            </a:r>
            <a:r>
              <a:rPr lang="en-AU" sz="3600" b="1" dirty="0" smtClean="0"/>
              <a:t> Project</a:t>
            </a:r>
          </a:p>
        </p:txBody>
      </p:sp>
      <p:sp>
        <p:nvSpPr>
          <p:cNvPr id="14339" name="Content Placeholder 2"/>
          <p:cNvSpPr>
            <a:spLocks noGrp="1"/>
          </p:cNvSpPr>
          <p:nvPr>
            <p:ph sz="half" idx="1"/>
          </p:nvPr>
        </p:nvSpPr>
        <p:spPr>
          <a:xfrm>
            <a:off x="1092530" y="2731324"/>
            <a:ext cx="7373867" cy="3547730"/>
          </a:xfrm>
        </p:spPr>
        <p:txBody>
          <a:bodyPr/>
          <a:lstStyle/>
          <a:p>
            <a:pPr marL="457200" lvl="1" indent="0"/>
            <a:endParaRPr lang="en-US" b="1" i="1" dirty="0" smtClean="0">
              <a:solidFill>
                <a:srgbClr val="1D4A7B"/>
              </a:solidFill>
            </a:endParaRPr>
          </a:p>
          <a:p>
            <a:pPr marL="457200" lvl="1" indent="0"/>
            <a:r>
              <a:rPr lang="en-US" sz="2000" b="1" i="1" dirty="0" smtClean="0">
                <a:solidFill>
                  <a:srgbClr val="1D4A7B"/>
                </a:solidFill>
              </a:rPr>
              <a:t>Context aware devices and applications which are appearing as a trend can play a significant role in mainstreaming accessibility solutions. </a:t>
            </a:r>
          </a:p>
          <a:p>
            <a:pPr marL="457200" lvl="1" indent="0"/>
            <a:endParaRPr lang="en-US" sz="2000" b="1" i="1" dirty="0" smtClean="0">
              <a:solidFill>
                <a:srgbClr val="1D4A7B"/>
              </a:solidFill>
              <a:latin typeface="Arial" charset="0"/>
            </a:endParaRPr>
          </a:p>
          <a:p>
            <a:pPr marL="457200" lvl="1" indent="0"/>
            <a:r>
              <a:rPr lang="en-US" sz="2000" b="1" i="1" dirty="0" smtClean="0">
                <a:solidFill>
                  <a:srgbClr val="1D4A7B"/>
                </a:solidFill>
                <a:latin typeface="Arial" charset="0"/>
              </a:rPr>
              <a:t>A phone that </a:t>
            </a:r>
            <a:r>
              <a:rPr lang="en-US" sz="2000" b="1" i="1" dirty="0" err="1" smtClean="0">
                <a:solidFill>
                  <a:srgbClr val="1D4A7B"/>
                </a:solidFill>
                <a:latin typeface="Arial" charset="0"/>
              </a:rPr>
              <a:t>realises</a:t>
            </a:r>
            <a:r>
              <a:rPr lang="en-US" sz="2000" b="1" i="1" dirty="0" smtClean="0">
                <a:solidFill>
                  <a:srgbClr val="1D4A7B"/>
                </a:solidFill>
                <a:latin typeface="Arial" charset="0"/>
              </a:rPr>
              <a:t> you are driving when you plug it into your car power and automatically activates a voice dialogue interface can be used similarly by a person who is blind. </a:t>
            </a:r>
            <a:endParaRPr lang="en-AU"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20</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e-</a:t>
            </a:r>
            <a:r>
              <a:rPr lang="en-AU" sz="3600" b="1" dirty="0" err="1" smtClean="0"/>
              <a:t>Accessibility2020</a:t>
            </a:r>
            <a:r>
              <a:rPr lang="en-AU" sz="3600" b="1" dirty="0" smtClean="0"/>
              <a:t> Project</a:t>
            </a:r>
          </a:p>
        </p:txBody>
      </p:sp>
      <p:sp>
        <p:nvSpPr>
          <p:cNvPr id="14339" name="Content Placeholder 2"/>
          <p:cNvSpPr>
            <a:spLocks noGrp="1"/>
          </p:cNvSpPr>
          <p:nvPr>
            <p:ph sz="half" idx="1"/>
          </p:nvPr>
        </p:nvSpPr>
        <p:spPr>
          <a:xfrm>
            <a:off x="1092530" y="2731324"/>
            <a:ext cx="7373867" cy="3547730"/>
          </a:xfrm>
        </p:spPr>
        <p:txBody>
          <a:bodyPr/>
          <a:lstStyle/>
          <a:p>
            <a:pPr marL="457200" lvl="1" indent="0"/>
            <a:endParaRPr lang="en-US" b="1" i="1" dirty="0" smtClean="0">
              <a:solidFill>
                <a:srgbClr val="1D4A7B"/>
              </a:solidFill>
            </a:endParaRPr>
          </a:p>
          <a:p>
            <a:pPr marL="457200" lvl="1" indent="0"/>
            <a:r>
              <a:rPr lang="en-US" sz="2000" b="1" i="1" dirty="0" smtClean="0">
                <a:solidFill>
                  <a:srgbClr val="1D4A7B"/>
                </a:solidFill>
              </a:rPr>
              <a:t>Ageing will play a significant role in bringing even more industry in thinking about accessibility. </a:t>
            </a:r>
          </a:p>
          <a:p>
            <a:pPr marL="457200" lvl="1" indent="0"/>
            <a:endParaRPr lang="en-US" sz="2000" b="1" i="1" dirty="0" smtClean="0">
              <a:solidFill>
                <a:srgbClr val="1D4A7B"/>
              </a:solidFill>
            </a:endParaRPr>
          </a:p>
          <a:p>
            <a:pPr marL="457200" lvl="1" indent="0"/>
            <a:r>
              <a:rPr lang="en-US" sz="2000" b="1" i="1" dirty="0" smtClean="0">
                <a:solidFill>
                  <a:srgbClr val="1D4A7B"/>
                </a:solidFill>
              </a:rPr>
              <a:t>The current buyers of consumer electronic products and services who are expected to live for many years in a fast-aging world will be partly blind, partly deaf, partly motor impaired and partly dysfunctional in cognitive language and speech related processes.  So to whom exactly will the ICT industry continue to sell its products?</a:t>
            </a:r>
          </a:p>
          <a:p>
            <a:pPr marL="457200" lvl="1" indent="0"/>
            <a:endParaRPr lang="en-AU"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21</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new app just works for everyone</a:t>
            </a:r>
            <a:endParaRPr lang="en-AU" dirty="0"/>
          </a:p>
        </p:txBody>
      </p:sp>
      <p:pic>
        <p:nvPicPr>
          <p:cNvPr id="1027" name="Picture 3" descr="People with a disability happy their app works for them "/>
          <p:cNvPicPr>
            <a:picLocks noGrp="1" noChangeAspect="1" noChangeArrowheads="1"/>
          </p:cNvPicPr>
          <p:nvPr>
            <p:ph idx="1"/>
          </p:nvPr>
        </p:nvPicPr>
        <p:blipFill>
          <a:blip r:embed="rId2" cstate="print"/>
          <a:srcRect r="1619" b="4121"/>
          <a:stretch>
            <a:fillRect/>
          </a:stretch>
        </p:blipFill>
        <p:spPr bwMode="auto">
          <a:xfrm>
            <a:off x="3391786" y="2658140"/>
            <a:ext cx="5167423" cy="3710762"/>
          </a:xfrm>
          <a:prstGeom prst="rect">
            <a:avLst/>
          </a:prstGeom>
          <a:noFill/>
          <a:ln w="9525">
            <a:noFill/>
            <a:miter lim="800000"/>
            <a:headEnd/>
            <a:tailEnd/>
          </a:ln>
          <a:effectLst/>
        </p:spPr>
      </p:pic>
      <p:sp>
        <p:nvSpPr>
          <p:cNvPr id="7" name="TextBox 6"/>
          <p:cNvSpPr txBox="1"/>
          <p:nvPr/>
        </p:nvSpPr>
        <p:spPr>
          <a:xfrm>
            <a:off x="1041991" y="2679405"/>
            <a:ext cx="2264735" cy="3139321"/>
          </a:xfrm>
          <a:prstGeom prst="rect">
            <a:avLst/>
          </a:prstGeom>
          <a:noFill/>
        </p:spPr>
        <p:txBody>
          <a:bodyPr wrap="square" rtlCol="0">
            <a:spAutoFit/>
          </a:bodyPr>
          <a:lstStyle/>
          <a:p>
            <a:r>
              <a:rPr lang="en-AU" sz="3600" dirty="0" smtClean="0">
                <a:latin typeface="Arial" pitchFamily="34" charset="0"/>
                <a:cs typeface="Arial" pitchFamily="34" charset="0"/>
              </a:rPr>
              <a:t>Drivers:</a:t>
            </a:r>
            <a:r>
              <a:rPr lang="en-AU" sz="3600" baseline="0" dirty="0" smtClean="0">
                <a:latin typeface="Arial" pitchFamily="34" charset="0"/>
                <a:cs typeface="Arial" pitchFamily="34" charset="0"/>
              </a:rPr>
              <a:t> </a:t>
            </a:r>
          </a:p>
          <a:p>
            <a:endParaRPr lang="en-AU" sz="1800" baseline="0" dirty="0" smtClean="0">
              <a:latin typeface="Arial" pitchFamily="34" charset="0"/>
              <a:cs typeface="Arial" pitchFamily="34" charset="0"/>
            </a:endParaRPr>
          </a:p>
          <a:p>
            <a:pPr marL="361950" indent="-361950">
              <a:buFont typeface="Arial" pitchFamily="34" charset="0"/>
              <a:buChar char="─"/>
            </a:pPr>
            <a:r>
              <a:rPr lang="en-AU" sz="1800" baseline="0" dirty="0" smtClean="0">
                <a:latin typeface="Arial" pitchFamily="34" charset="0"/>
                <a:cs typeface="Arial" pitchFamily="34" charset="0"/>
              </a:rPr>
              <a:t>Web apps </a:t>
            </a:r>
          </a:p>
          <a:p>
            <a:pPr marL="361950" indent="-361950">
              <a:buFont typeface="Arial" pitchFamily="34" charset="0"/>
              <a:buChar char="─"/>
            </a:pPr>
            <a:r>
              <a:rPr lang="en-AU" sz="1800" baseline="0" dirty="0" smtClean="0">
                <a:latin typeface="Arial" pitchFamily="34" charset="0"/>
                <a:cs typeface="Arial" pitchFamily="34" charset="0"/>
              </a:rPr>
              <a:t>Reusable components </a:t>
            </a:r>
          </a:p>
          <a:p>
            <a:pPr marL="361950" indent="-361950">
              <a:buFont typeface="Arial" pitchFamily="34" charset="0"/>
              <a:buChar char="─"/>
            </a:pPr>
            <a:r>
              <a:rPr lang="en-AU" sz="1800" baseline="0" dirty="0" smtClean="0">
                <a:latin typeface="Arial" pitchFamily="34" charset="0"/>
                <a:cs typeface="Arial" pitchFamily="34" charset="0"/>
              </a:rPr>
              <a:t>Open Source Libraries </a:t>
            </a:r>
          </a:p>
          <a:p>
            <a:pPr marL="361950" indent="-361950">
              <a:buFont typeface="Arial" pitchFamily="34" charset="0"/>
              <a:buChar char="─"/>
            </a:pPr>
            <a:r>
              <a:rPr lang="en-AU" sz="1800" baseline="0" dirty="0" smtClean="0">
                <a:latin typeface="Arial" pitchFamily="34" charset="0"/>
                <a:cs typeface="Arial" pitchFamily="34" charset="0"/>
              </a:rPr>
              <a:t>Adaptive Multimodal interfaces</a:t>
            </a:r>
            <a:endParaRPr lang="en-AU" sz="1800" dirty="0">
              <a:latin typeface="Arial" pitchFamily="34" charset="0"/>
              <a:cs typeface="Arial" pitchFamily="34" charset="0"/>
            </a:endParaRPr>
          </a:p>
        </p:txBody>
      </p:sp>
      <p:sp>
        <p:nvSpPr>
          <p:cNvPr id="5" name="TextBox 4"/>
          <p:cNvSpPr txBox="1"/>
          <p:nvPr/>
        </p:nvSpPr>
        <p:spPr>
          <a:xfrm>
            <a:off x="3444950" y="6432697"/>
            <a:ext cx="5103628" cy="215444"/>
          </a:xfrm>
          <a:prstGeom prst="rect">
            <a:avLst/>
          </a:prstGeom>
          <a:noFill/>
        </p:spPr>
        <p:txBody>
          <a:bodyPr wrap="square" rtlCol="0">
            <a:spAutoFit/>
          </a:bodyPr>
          <a:lstStyle/>
          <a:p>
            <a:pPr algn="r"/>
            <a:r>
              <a:rPr lang="en-AU" sz="800" baseline="0" dirty="0" smtClean="0">
                <a:latin typeface="Arial MT Lt"/>
                <a:cs typeface="Arial" pitchFamily="34" charset="0"/>
              </a:rPr>
              <a:t>Rich picture of a scenario proposed under the </a:t>
            </a:r>
            <a:r>
              <a:rPr lang="en-AU" sz="800" baseline="0" dirty="0" smtClean="0">
                <a:latin typeface="Arial MT Lt"/>
                <a:cs typeface="Arial" pitchFamily="34" charset="0"/>
                <a:hlinkClick r:id="rId3"/>
              </a:rPr>
              <a:t>e-Accessibility 2020</a:t>
            </a:r>
            <a:r>
              <a:rPr lang="en-AU" sz="800" baseline="0" dirty="0" smtClean="0">
                <a:latin typeface="Arial MT Lt"/>
                <a:cs typeface="Arial" pitchFamily="34" charset="0"/>
              </a:rPr>
              <a:t> project </a:t>
            </a:r>
            <a:endParaRPr lang="en-AU" sz="800" dirty="0">
              <a:latin typeface="Arial MT Lt"/>
              <a:cs typeface="Arial" pitchFamily="34" charset="0"/>
            </a:endParaRPr>
          </a:p>
        </p:txBody>
      </p:sp>
      <p:sp>
        <p:nvSpPr>
          <p:cNvPr id="6" name="Rectangle 5"/>
          <p:cNvSpPr/>
          <p:nvPr/>
        </p:nvSpPr>
        <p:spPr>
          <a:xfrm>
            <a:off x="4377075" y="3259723"/>
            <a:ext cx="389850" cy="338554"/>
          </a:xfrm>
          <a:prstGeom prst="rect">
            <a:avLst/>
          </a:prstGeom>
        </p:spPr>
        <p:txBody>
          <a:bodyPr wrap="none">
            <a:spAutoFit/>
          </a:bodyPr>
          <a:lstStyle/>
          <a:p>
            <a:fld id="{B7B85E3F-0560-455E-8E68-9DA65C36BF01}" type="slidenum">
              <a:rPr lang="en-US" smtClean="0"/>
              <a:pPr/>
              <a:t>22</a:t>
            </a:fld>
            <a:endParaRPr lang="en-AU" dirty="0"/>
          </a:p>
        </p:txBody>
      </p:sp>
      <p:sp>
        <p:nvSpPr>
          <p:cNvPr id="8"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22</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phone speaks out for me</a:t>
            </a:r>
            <a:endParaRPr lang="en-AU" dirty="0"/>
          </a:p>
        </p:txBody>
      </p:sp>
      <p:pic>
        <p:nvPicPr>
          <p:cNvPr id="2050" name="Picture 2" descr="Woman using mobile phone to store personalised profile to use in a public library, automatic teller machine and at a ticket booth"/>
          <p:cNvPicPr>
            <a:picLocks noGrp="1" noChangeAspect="1" noChangeArrowheads="1"/>
          </p:cNvPicPr>
          <p:nvPr>
            <p:ph idx="1"/>
          </p:nvPr>
        </p:nvPicPr>
        <p:blipFill>
          <a:blip r:embed="rId2" cstate="print"/>
          <a:srcRect/>
          <a:stretch>
            <a:fillRect/>
          </a:stretch>
        </p:blipFill>
        <p:spPr bwMode="auto">
          <a:xfrm>
            <a:off x="3381153" y="2624089"/>
            <a:ext cx="5333346" cy="3787344"/>
          </a:xfrm>
          <a:prstGeom prst="rect">
            <a:avLst/>
          </a:prstGeom>
          <a:noFill/>
          <a:ln w="9525">
            <a:noFill/>
            <a:miter lim="800000"/>
            <a:headEnd/>
            <a:tailEnd/>
          </a:ln>
          <a:effectLst/>
        </p:spPr>
      </p:pic>
      <p:sp>
        <p:nvSpPr>
          <p:cNvPr id="4" name="Rectangle 3"/>
          <p:cNvSpPr/>
          <p:nvPr/>
        </p:nvSpPr>
        <p:spPr>
          <a:xfrm>
            <a:off x="1095153" y="2723093"/>
            <a:ext cx="2190307" cy="2308324"/>
          </a:xfrm>
          <a:prstGeom prst="rect">
            <a:avLst/>
          </a:prstGeom>
        </p:spPr>
        <p:txBody>
          <a:bodyPr wrap="square">
            <a:spAutoFit/>
          </a:bodyPr>
          <a:lstStyle/>
          <a:p>
            <a:r>
              <a:rPr lang="en-AU" sz="3600" dirty="0" smtClean="0">
                <a:latin typeface="Arial" pitchFamily="34" charset="0"/>
                <a:cs typeface="Arial" pitchFamily="34" charset="0"/>
              </a:rPr>
              <a:t>Drivers:</a:t>
            </a:r>
            <a:r>
              <a:rPr lang="en-AU" sz="3600" baseline="0" dirty="0" smtClean="0">
                <a:latin typeface="Arial" pitchFamily="34" charset="0"/>
                <a:cs typeface="Arial" pitchFamily="34" charset="0"/>
              </a:rPr>
              <a:t> </a:t>
            </a:r>
          </a:p>
          <a:p>
            <a:endParaRPr lang="en-AU" sz="1800" baseline="0" dirty="0" smtClean="0">
              <a:latin typeface="Arial" pitchFamily="34" charset="0"/>
              <a:cs typeface="Arial" pitchFamily="34" charset="0"/>
            </a:endParaRPr>
          </a:p>
          <a:p>
            <a:pPr marL="361950" indent="-361950">
              <a:buFont typeface="Arial" pitchFamily="34" charset="0"/>
              <a:buChar char="─"/>
            </a:pPr>
            <a:r>
              <a:rPr lang="en-AU" sz="1800" baseline="0" dirty="0" smtClean="0">
                <a:latin typeface="Arial" pitchFamily="34" charset="0"/>
                <a:cs typeface="Arial" pitchFamily="34" charset="0"/>
              </a:rPr>
              <a:t>Mobile Devices</a:t>
            </a:r>
          </a:p>
          <a:p>
            <a:pPr marL="361950" indent="-361950">
              <a:buFont typeface="Arial" pitchFamily="34" charset="0"/>
              <a:buChar char="─"/>
            </a:pPr>
            <a:r>
              <a:rPr lang="en-AU" sz="1800" baseline="0" dirty="0" smtClean="0">
                <a:latin typeface="Arial" pitchFamily="34" charset="0"/>
                <a:cs typeface="Arial" pitchFamily="34" charset="0"/>
              </a:rPr>
              <a:t>Adaptive Multimodal Interface</a:t>
            </a:r>
          </a:p>
          <a:p>
            <a:pPr marL="361950" indent="-361950">
              <a:buFont typeface="Arial" pitchFamily="34" charset="0"/>
              <a:buChar char="─"/>
            </a:pPr>
            <a:r>
              <a:rPr lang="en-AU" sz="1800" baseline="0" dirty="0" smtClean="0">
                <a:latin typeface="Arial" pitchFamily="34" charset="0"/>
                <a:cs typeface="Arial" pitchFamily="34" charset="0"/>
              </a:rPr>
              <a:t>User Profiling</a:t>
            </a:r>
          </a:p>
        </p:txBody>
      </p:sp>
      <p:sp>
        <p:nvSpPr>
          <p:cNvPr id="5" name="TextBox 4"/>
          <p:cNvSpPr txBox="1"/>
          <p:nvPr/>
        </p:nvSpPr>
        <p:spPr>
          <a:xfrm>
            <a:off x="3444950" y="6432697"/>
            <a:ext cx="5103628" cy="215444"/>
          </a:xfrm>
          <a:prstGeom prst="rect">
            <a:avLst/>
          </a:prstGeom>
          <a:noFill/>
        </p:spPr>
        <p:txBody>
          <a:bodyPr wrap="square" rtlCol="0">
            <a:spAutoFit/>
          </a:bodyPr>
          <a:lstStyle/>
          <a:p>
            <a:pPr algn="r"/>
            <a:r>
              <a:rPr lang="en-AU" sz="800" baseline="0" dirty="0" smtClean="0">
                <a:latin typeface="Arial MT Lt"/>
                <a:cs typeface="Arial" pitchFamily="34" charset="0"/>
              </a:rPr>
              <a:t>Rich picture of a scenario proposed under the </a:t>
            </a:r>
            <a:r>
              <a:rPr lang="en-AU" sz="800" baseline="0" dirty="0" smtClean="0">
                <a:latin typeface="Arial MT Lt"/>
                <a:cs typeface="Arial" pitchFamily="34" charset="0"/>
                <a:hlinkClick r:id="rId3"/>
              </a:rPr>
              <a:t>e-Accessibility 2020</a:t>
            </a:r>
            <a:r>
              <a:rPr lang="en-AU" sz="800" baseline="0" dirty="0" smtClean="0">
                <a:latin typeface="Arial MT Lt"/>
                <a:cs typeface="Arial" pitchFamily="34" charset="0"/>
              </a:rPr>
              <a:t> project </a:t>
            </a:r>
            <a:endParaRPr lang="en-AU" sz="800" dirty="0">
              <a:latin typeface="Arial MT Lt"/>
              <a:cs typeface="Arial" pitchFamily="34" charset="0"/>
            </a:endParaRPr>
          </a:p>
        </p:txBody>
      </p:sp>
      <p:sp>
        <p:nvSpPr>
          <p:cNvPr id="6"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23</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can watch movies with my deaf grandma</a:t>
            </a:r>
            <a:endParaRPr lang="en-AU" dirty="0"/>
          </a:p>
        </p:txBody>
      </p:sp>
      <p:pic>
        <p:nvPicPr>
          <p:cNvPr id="3074" name="Picture 2" descr="Boy sitting on couch watching TV with his deaf Grandma who is watching with captions"/>
          <p:cNvPicPr>
            <a:picLocks noGrp="1" noChangeAspect="1" noChangeArrowheads="1"/>
          </p:cNvPicPr>
          <p:nvPr>
            <p:ph idx="1"/>
          </p:nvPr>
        </p:nvPicPr>
        <p:blipFill>
          <a:blip r:embed="rId2" cstate="print"/>
          <a:srcRect/>
          <a:stretch>
            <a:fillRect/>
          </a:stretch>
        </p:blipFill>
        <p:spPr bwMode="auto">
          <a:xfrm>
            <a:off x="3296842" y="2573079"/>
            <a:ext cx="5389957" cy="3944165"/>
          </a:xfrm>
          <a:prstGeom prst="rect">
            <a:avLst/>
          </a:prstGeom>
          <a:noFill/>
          <a:ln w="9525">
            <a:noFill/>
            <a:miter lim="800000"/>
            <a:headEnd/>
            <a:tailEnd/>
          </a:ln>
          <a:effectLst/>
        </p:spPr>
      </p:pic>
      <p:sp>
        <p:nvSpPr>
          <p:cNvPr id="4" name="Rectangle 3"/>
          <p:cNvSpPr/>
          <p:nvPr/>
        </p:nvSpPr>
        <p:spPr>
          <a:xfrm>
            <a:off x="1095153" y="2723093"/>
            <a:ext cx="2190307" cy="3970318"/>
          </a:xfrm>
          <a:prstGeom prst="rect">
            <a:avLst/>
          </a:prstGeom>
        </p:spPr>
        <p:txBody>
          <a:bodyPr wrap="square">
            <a:spAutoFit/>
          </a:bodyPr>
          <a:lstStyle/>
          <a:p>
            <a:r>
              <a:rPr lang="en-AU" sz="3600" dirty="0" smtClean="0">
                <a:latin typeface="Arial" pitchFamily="34" charset="0"/>
                <a:cs typeface="Arial" pitchFamily="34" charset="0"/>
              </a:rPr>
              <a:t>Drivers:</a:t>
            </a:r>
            <a:r>
              <a:rPr lang="en-AU" sz="3600" baseline="0" dirty="0" smtClean="0">
                <a:latin typeface="Arial" pitchFamily="34" charset="0"/>
                <a:cs typeface="Arial" pitchFamily="34" charset="0"/>
              </a:rPr>
              <a:t> </a:t>
            </a:r>
          </a:p>
          <a:p>
            <a:endParaRPr lang="en-AU" sz="1800" baseline="0" dirty="0" smtClean="0">
              <a:latin typeface="Arial" pitchFamily="34" charset="0"/>
              <a:cs typeface="Arial" pitchFamily="34" charset="0"/>
            </a:endParaRPr>
          </a:p>
          <a:p>
            <a:pPr marL="361950" indent="-361950">
              <a:buFont typeface="Arial" pitchFamily="34" charset="0"/>
              <a:buChar char="─"/>
            </a:pPr>
            <a:r>
              <a:rPr lang="en-AU" sz="1800" baseline="0" dirty="0" smtClean="0">
                <a:latin typeface="Arial" pitchFamily="34" charset="0"/>
                <a:cs typeface="Arial" pitchFamily="34" charset="0"/>
              </a:rPr>
              <a:t>Speech recognition</a:t>
            </a:r>
          </a:p>
          <a:p>
            <a:pPr marL="361950" indent="-361950">
              <a:buFont typeface="Arial" pitchFamily="34" charset="0"/>
              <a:buChar char="─"/>
            </a:pPr>
            <a:r>
              <a:rPr lang="en-AU" sz="1800" baseline="0" dirty="0" smtClean="0">
                <a:latin typeface="Arial" pitchFamily="34" charset="0"/>
                <a:cs typeface="Arial" pitchFamily="34" charset="0"/>
              </a:rPr>
              <a:t>Metadata enabled video formats</a:t>
            </a:r>
          </a:p>
          <a:p>
            <a:pPr marL="361950" indent="-361950">
              <a:buFont typeface="Arial" pitchFamily="34" charset="0"/>
              <a:buChar char="─"/>
            </a:pPr>
            <a:r>
              <a:rPr lang="en-AU" sz="1800" baseline="0" dirty="0" smtClean="0">
                <a:latin typeface="Arial" pitchFamily="34" charset="0"/>
                <a:cs typeface="Arial" pitchFamily="34" charset="0"/>
              </a:rPr>
              <a:t>Natural language Processing</a:t>
            </a:r>
          </a:p>
          <a:p>
            <a:pPr marL="361950" indent="-361950">
              <a:buFont typeface="Arial" pitchFamily="34" charset="0"/>
              <a:buChar char="─"/>
            </a:pPr>
            <a:r>
              <a:rPr lang="en-AU" sz="1800" baseline="0" dirty="0" smtClean="0">
                <a:latin typeface="Arial" pitchFamily="34" charset="0"/>
                <a:cs typeface="Arial" pitchFamily="34" charset="0"/>
              </a:rPr>
              <a:t>Smart home appliances (TV)</a:t>
            </a:r>
          </a:p>
          <a:p>
            <a:pPr marL="361950" indent="-361950">
              <a:buFont typeface="Arial" pitchFamily="34" charset="0"/>
              <a:buChar char="─"/>
            </a:pPr>
            <a:endParaRPr lang="en-AU" sz="1800" baseline="0" dirty="0" smtClean="0">
              <a:latin typeface="Arial" pitchFamily="34" charset="0"/>
              <a:cs typeface="Arial" pitchFamily="34" charset="0"/>
            </a:endParaRPr>
          </a:p>
        </p:txBody>
      </p:sp>
      <p:sp>
        <p:nvSpPr>
          <p:cNvPr id="5" name="TextBox 4"/>
          <p:cNvSpPr txBox="1"/>
          <p:nvPr/>
        </p:nvSpPr>
        <p:spPr>
          <a:xfrm>
            <a:off x="3444950" y="6432697"/>
            <a:ext cx="5103628" cy="215444"/>
          </a:xfrm>
          <a:prstGeom prst="rect">
            <a:avLst/>
          </a:prstGeom>
          <a:noFill/>
        </p:spPr>
        <p:txBody>
          <a:bodyPr wrap="square" rtlCol="0">
            <a:spAutoFit/>
          </a:bodyPr>
          <a:lstStyle/>
          <a:p>
            <a:pPr algn="r"/>
            <a:r>
              <a:rPr lang="en-AU" sz="800" baseline="0" dirty="0" smtClean="0">
                <a:latin typeface="Arial MT Lt"/>
                <a:cs typeface="Arial" pitchFamily="34" charset="0"/>
              </a:rPr>
              <a:t>Rich picture of a scenario proposed under the </a:t>
            </a:r>
            <a:r>
              <a:rPr lang="en-AU" sz="800" baseline="0" dirty="0" smtClean="0">
                <a:latin typeface="Arial MT Lt"/>
                <a:cs typeface="Arial" pitchFamily="34" charset="0"/>
                <a:hlinkClick r:id="rId3"/>
              </a:rPr>
              <a:t>e-Accessibility 2020</a:t>
            </a:r>
            <a:r>
              <a:rPr lang="en-AU" sz="800" baseline="0" dirty="0" smtClean="0">
                <a:latin typeface="Arial MT Lt"/>
                <a:cs typeface="Arial" pitchFamily="34" charset="0"/>
              </a:rPr>
              <a:t> project </a:t>
            </a:r>
            <a:endParaRPr lang="en-AU" sz="800" dirty="0">
              <a:latin typeface="Arial MT Lt"/>
              <a:cs typeface="Arial" pitchFamily="34" charset="0"/>
            </a:endParaRPr>
          </a:p>
        </p:txBody>
      </p:sp>
      <p:sp>
        <p:nvSpPr>
          <p:cNvPr id="6"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24</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Perceptions </a:t>
            </a:r>
          </a:p>
        </p:txBody>
      </p:sp>
      <p:sp>
        <p:nvSpPr>
          <p:cNvPr id="14339" name="Content Placeholder 2"/>
          <p:cNvSpPr>
            <a:spLocks noGrp="1"/>
          </p:cNvSpPr>
          <p:nvPr>
            <p:ph sz="half" idx="1"/>
          </p:nvPr>
        </p:nvSpPr>
        <p:spPr>
          <a:xfrm>
            <a:off x="1223159" y="3310270"/>
            <a:ext cx="7373867" cy="3547730"/>
          </a:xfrm>
        </p:spPr>
        <p:txBody>
          <a:bodyPr/>
          <a:lstStyle/>
          <a:p>
            <a:pPr marL="265113" indent="-265113"/>
            <a:r>
              <a:rPr lang="en-US" i="1" dirty="0" smtClean="0">
                <a:solidFill>
                  <a:srgbClr val="1D4A7B"/>
                </a:solidFill>
              </a:rPr>
              <a:t>Do we need to place more emphasis on accessibility in a social and legal context rather than a technical one? </a:t>
            </a:r>
          </a:p>
          <a:p>
            <a:pPr marL="265113" indent="-265113"/>
            <a:endParaRPr lang="en-US" sz="2400" dirty="0" smtClean="0"/>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25</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Perceptions </a:t>
            </a:r>
          </a:p>
        </p:txBody>
      </p:sp>
      <p:sp>
        <p:nvSpPr>
          <p:cNvPr id="14339" name="Content Placeholder 2"/>
          <p:cNvSpPr>
            <a:spLocks noGrp="1"/>
          </p:cNvSpPr>
          <p:nvPr>
            <p:ph sz="half" idx="1"/>
          </p:nvPr>
        </p:nvSpPr>
        <p:spPr>
          <a:xfrm>
            <a:off x="1128156" y="3040083"/>
            <a:ext cx="7373867" cy="3547730"/>
          </a:xfrm>
        </p:spPr>
        <p:txBody>
          <a:bodyPr/>
          <a:lstStyle/>
          <a:p>
            <a:pPr marL="265113" indent="-265113"/>
            <a:endParaRPr lang="en-US" sz="2400" dirty="0" smtClean="0"/>
          </a:p>
          <a:p>
            <a:pPr marL="265113" indent="-265113"/>
            <a:r>
              <a:rPr lang="en-US" i="1" dirty="0" smtClean="0">
                <a:solidFill>
                  <a:srgbClr val="1D4A7B"/>
                </a:solidFill>
              </a:rPr>
              <a:t>Why do we expect more from technology than each other ? </a:t>
            </a:r>
          </a:p>
          <a:p>
            <a:pPr marL="265113" indent="-265113"/>
            <a:endParaRPr lang="en-US" sz="2400" dirty="0" smtClean="0"/>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26</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Perceptions </a:t>
            </a:r>
          </a:p>
        </p:txBody>
      </p:sp>
      <p:sp>
        <p:nvSpPr>
          <p:cNvPr id="14339" name="Content Placeholder 2"/>
          <p:cNvSpPr>
            <a:spLocks noGrp="1"/>
          </p:cNvSpPr>
          <p:nvPr>
            <p:ph sz="half" idx="1"/>
          </p:nvPr>
        </p:nvSpPr>
        <p:spPr>
          <a:xfrm>
            <a:off x="1128156" y="3040083"/>
            <a:ext cx="7373867" cy="3547730"/>
          </a:xfrm>
        </p:spPr>
        <p:txBody>
          <a:bodyPr/>
          <a:lstStyle/>
          <a:p>
            <a:pPr marL="265113" indent="-265113"/>
            <a:endParaRPr lang="en-US" sz="2400" dirty="0" smtClean="0"/>
          </a:p>
          <a:p>
            <a:pPr marL="265113" indent="-265113"/>
            <a:r>
              <a:rPr lang="en-US" i="1" dirty="0" smtClean="0">
                <a:solidFill>
                  <a:srgbClr val="1D4A7B"/>
                </a:solidFill>
              </a:rPr>
              <a:t>New technology brings new power for people who can use it and often a new disability for those who cannot. </a:t>
            </a:r>
            <a:endParaRPr lang="en-US" i="1" dirty="0" smtClean="0">
              <a:solidFill>
                <a:srgbClr val="1D4A7B"/>
              </a:solidFill>
            </a:endParaRPr>
          </a:p>
          <a:p>
            <a:pPr marL="265113" indent="-265113"/>
            <a:endParaRPr lang="en-US" sz="2400" dirty="0" smtClean="0"/>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27</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Perceptions </a:t>
            </a:r>
          </a:p>
        </p:txBody>
      </p:sp>
      <p:sp>
        <p:nvSpPr>
          <p:cNvPr id="14339" name="Content Placeholder 2"/>
          <p:cNvSpPr>
            <a:spLocks noGrp="1"/>
          </p:cNvSpPr>
          <p:nvPr>
            <p:ph sz="half" idx="1"/>
          </p:nvPr>
        </p:nvSpPr>
        <p:spPr>
          <a:xfrm>
            <a:off x="1128156" y="3040083"/>
            <a:ext cx="7373867" cy="3547730"/>
          </a:xfrm>
        </p:spPr>
        <p:txBody>
          <a:bodyPr/>
          <a:lstStyle/>
          <a:p>
            <a:pPr marL="265113" indent="-265113"/>
            <a:endParaRPr lang="en-US" sz="2400" dirty="0" smtClean="0"/>
          </a:p>
          <a:p>
            <a:pPr marL="265113" indent="-265113"/>
            <a:r>
              <a:rPr lang="en-US" i="1" dirty="0" smtClean="0">
                <a:solidFill>
                  <a:srgbClr val="1D4A7B"/>
                </a:solidFill>
              </a:rPr>
              <a:t>Is web accessibility a matter of ethics ? </a:t>
            </a: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28</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sz="3600" b="1" dirty="0" smtClean="0"/>
              <a:t/>
            </a:r>
            <a:br>
              <a:rPr lang="en-AU" sz="3600" b="1" dirty="0" smtClean="0"/>
            </a:br>
            <a:r>
              <a:rPr lang="en-AU" sz="3600" b="1" dirty="0" smtClean="0"/>
              <a:t>Summary</a:t>
            </a:r>
          </a:p>
        </p:txBody>
      </p:sp>
      <p:sp>
        <p:nvSpPr>
          <p:cNvPr id="28675" name="Content Placeholder 3"/>
          <p:cNvSpPr>
            <a:spLocks noGrp="1"/>
          </p:cNvSpPr>
          <p:nvPr>
            <p:ph idx="1"/>
          </p:nvPr>
        </p:nvSpPr>
        <p:spPr>
          <a:xfrm>
            <a:off x="1156525" y="3033774"/>
            <a:ext cx="7213600" cy="3048000"/>
          </a:xfrm>
        </p:spPr>
        <p:txBody>
          <a:bodyPr/>
          <a:lstStyle/>
          <a:p>
            <a:pPr marL="355600" indent="-355600"/>
            <a:r>
              <a:rPr lang="en-AU" sz="2800" i="1" dirty="0" smtClean="0">
                <a:latin typeface="Arial" charset="0"/>
              </a:rPr>
              <a:t>Innovation is not necessarily technology oriented, we can use basic technologies applied in different ways to allow intriguing things. </a:t>
            </a:r>
          </a:p>
          <a:p>
            <a:pPr marL="355600" indent="-355600"/>
            <a:endParaRPr lang="en-AU" sz="2800" i="1" dirty="0" smtClean="0">
              <a:latin typeface="Arial" charset="0"/>
            </a:endParaRPr>
          </a:p>
          <a:p>
            <a:pPr marL="355600" indent="-355600"/>
            <a:r>
              <a:rPr lang="en-AU" sz="2800" i="1" dirty="0" smtClean="0">
                <a:latin typeface="Arial" charset="0"/>
              </a:rPr>
              <a:t>The future is one that you can help to design </a:t>
            </a:r>
          </a:p>
          <a:p>
            <a:pPr marL="514350" indent="-514350" algn="r"/>
            <a:r>
              <a:rPr lang="en-AU" sz="2800" i="1" dirty="0" smtClean="0">
                <a:latin typeface="Arial" charset="0"/>
              </a:rPr>
              <a:t> ….. if you choose. </a:t>
            </a:r>
          </a:p>
        </p:txBody>
      </p:sp>
      <p:sp>
        <p:nvSpPr>
          <p:cNvPr id="4"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29</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3</a:t>
            </a:fld>
            <a:endParaRPr lang="en-US" sz="1400" dirty="0">
              <a:solidFill>
                <a:schemeClr val="tx1"/>
              </a:solidFill>
              <a:latin typeface="Times" charset="0"/>
            </a:endParaRPr>
          </a:p>
        </p:txBody>
      </p:sp>
      <p:sp>
        <p:nvSpPr>
          <p:cNvPr id="5" name="Title 4"/>
          <p:cNvSpPr>
            <a:spLocks noGrp="1"/>
          </p:cNvSpPr>
          <p:nvPr>
            <p:ph type="title"/>
          </p:nvPr>
        </p:nvSpPr>
        <p:spPr/>
        <p:txBody>
          <a:bodyPr/>
          <a:lstStyle/>
          <a:p>
            <a:r>
              <a:rPr lang="en-AU" dirty="0" smtClean="0"/>
              <a:t>The Futures Cone </a:t>
            </a:r>
            <a:endParaRPr lang="en-AU" dirty="0"/>
          </a:p>
        </p:txBody>
      </p:sp>
      <p:pic>
        <p:nvPicPr>
          <p:cNvPr id="8" name="Content Placeholder 7" descr="The futures cone.bmp"/>
          <p:cNvPicPr>
            <a:picLocks noGrp="1" noChangeAspect="1"/>
          </p:cNvPicPr>
          <p:nvPr>
            <p:ph sz="half" idx="1"/>
          </p:nvPr>
        </p:nvPicPr>
        <p:blipFill>
          <a:blip r:embed="rId2" cstate="print"/>
          <a:stretch>
            <a:fillRect/>
          </a:stretch>
        </p:blipFill>
        <p:spPr>
          <a:xfrm>
            <a:off x="1080656" y="2828261"/>
            <a:ext cx="7478554" cy="3865384"/>
          </a:xfrm>
        </p:spPr>
      </p:pic>
      <p:sp>
        <p:nvSpPr>
          <p:cNvPr id="6" name="Rectangle 5"/>
          <p:cNvSpPr/>
          <p:nvPr/>
        </p:nvSpPr>
        <p:spPr bwMode="auto">
          <a:xfrm>
            <a:off x="946298" y="2987749"/>
            <a:ext cx="2934586" cy="4997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25000" dirty="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Images</a:t>
            </a:r>
            <a:endParaRPr lang="en-AU" dirty="0"/>
          </a:p>
        </p:txBody>
      </p:sp>
      <p:sp>
        <p:nvSpPr>
          <p:cNvPr id="3" name="Content Placeholder 2"/>
          <p:cNvSpPr>
            <a:spLocks noGrp="1"/>
          </p:cNvSpPr>
          <p:nvPr>
            <p:ph idx="1"/>
          </p:nvPr>
        </p:nvSpPr>
        <p:spPr>
          <a:xfrm>
            <a:off x="1168400" y="2386940"/>
            <a:ext cx="7213600" cy="3718585"/>
          </a:xfrm>
        </p:spPr>
        <p:txBody>
          <a:bodyPr/>
          <a:lstStyle/>
          <a:p>
            <a:r>
              <a:rPr lang="en-AU" sz="1200" dirty="0" smtClean="0"/>
              <a:t>The Futures Cone </a:t>
            </a:r>
          </a:p>
          <a:p>
            <a:r>
              <a:rPr lang="en-AU" sz="1200" dirty="0" smtClean="0"/>
              <a:t>	</a:t>
            </a:r>
            <a:r>
              <a:rPr lang="en-AU" sz="1200" u="sng" dirty="0" smtClean="0">
                <a:hlinkClick r:id="rId2"/>
              </a:rPr>
              <a:t>ttp://thinkingfutures.net/wp-content/uploads/2010/10/Futures-Cone-1.jpg</a:t>
            </a:r>
          </a:p>
          <a:p>
            <a:r>
              <a:rPr lang="en-AU" sz="1200" dirty="0" smtClean="0"/>
              <a:t>Generic foresight process framework </a:t>
            </a:r>
          </a:p>
          <a:p>
            <a:r>
              <a:rPr lang="en-AU" sz="1200" dirty="0" smtClean="0"/>
              <a:t>	</a:t>
            </a:r>
            <a:r>
              <a:rPr lang="en-AU" sz="1200" u="sng" dirty="0" smtClean="0">
                <a:hlinkClick r:id="rId3"/>
              </a:rPr>
              <a:t>http://thinkingfutures.net/wp-content/uploads/2010/10/B0000089.gif</a:t>
            </a:r>
          </a:p>
          <a:p>
            <a:r>
              <a:rPr lang="en-AU" sz="1200" dirty="0" smtClean="0"/>
              <a:t>e-</a:t>
            </a:r>
            <a:r>
              <a:rPr lang="en-AU" sz="1200" dirty="0" err="1" smtClean="0"/>
              <a:t>Accessibility2020</a:t>
            </a:r>
            <a:r>
              <a:rPr lang="en-AU" sz="1200" dirty="0" smtClean="0"/>
              <a:t> Project – European Commission Scenario Rich Pictures </a:t>
            </a:r>
          </a:p>
          <a:p>
            <a:r>
              <a:rPr lang="en-AU" sz="1200" dirty="0" smtClean="0">
                <a:hlinkClick r:id="rId4"/>
              </a:rPr>
              <a:t>http://www.e-accessibility2020.eu/portal/index.php?option=com_content&amp;view=category&amp;layout=blog&amp;id=130&amp;Itemid=858</a:t>
            </a:r>
            <a:r>
              <a:rPr lang="en-AU" sz="1200" dirty="0" smtClean="0"/>
              <a:t> </a:t>
            </a:r>
          </a:p>
          <a:p>
            <a:r>
              <a:rPr lang="en-AU" sz="1200" dirty="0" smtClean="0"/>
              <a:t>Ear Lobe and Mobile Phone - </a:t>
            </a:r>
            <a:r>
              <a:rPr lang="en-AU" sz="1200" dirty="0" smtClean="0">
                <a:hlinkClick r:id="rId5"/>
              </a:rPr>
              <a:t>http://www.joe-ks.com/archives_jul2006/EarPhone.jpg</a:t>
            </a:r>
            <a:endParaRPr lang="en-AU" sz="1200" dirty="0" smtClean="0"/>
          </a:p>
          <a:p>
            <a:r>
              <a:rPr lang="en-AU" sz="1200" dirty="0" smtClean="0"/>
              <a:t>Samsung phone camera while texting </a:t>
            </a:r>
            <a:r>
              <a:rPr lang="en-AU" sz="1200" dirty="0" smtClean="0">
                <a:hlinkClick r:id="rId6"/>
              </a:rPr>
              <a:t>http://4.bp.blogspot.com/_B1LYH4gPHBo/TTi_Wu0ZDFI/AAAAAAAAAPo/Wvoi2nOzi6U/s1600/road-sms-you-can-text-while-walking.jpg</a:t>
            </a:r>
            <a:endParaRPr lang="en-AU" sz="1200" dirty="0" smtClean="0"/>
          </a:p>
          <a:p>
            <a:r>
              <a:rPr lang="en-AU" sz="1200" dirty="0" smtClean="0"/>
              <a:t>Honk if you love Jesus - </a:t>
            </a:r>
            <a:r>
              <a:rPr lang="en-AU" sz="1200" dirty="0" smtClean="0">
                <a:hlinkClick r:id="rId7"/>
              </a:rPr>
              <a:t>http://3.bp.blogspot.com/-4VZ2_kwhcUs/TnWazr70eiI/AAAAAAAAAaI/nBdVPJBTHBU/s1600/texting-while-driving.jpg</a:t>
            </a:r>
            <a:endParaRPr lang="en-AU" sz="1200" dirty="0" smtClean="0"/>
          </a:p>
          <a:p>
            <a:r>
              <a:rPr lang="en-AU" sz="1200" dirty="0" smtClean="0"/>
              <a:t>IBM Implications of the Emergence of Social Media &amp; horizon watch </a:t>
            </a:r>
            <a:r>
              <a:rPr lang="en-AU" sz="1200" dirty="0" smtClean="0">
                <a:hlinkClick r:id="rId8"/>
              </a:rPr>
              <a:t>http://www.slideshare.net/HorizonWatching/horizonwatching-leveraging-social-media-and-communities-for-foresight</a:t>
            </a:r>
            <a:endParaRPr lang="en-AU" sz="1200" dirty="0" smtClean="0"/>
          </a:p>
          <a:p>
            <a:endParaRPr lang="en-AU" sz="1200" dirty="0" smtClean="0"/>
          </a:p>
          <a:p>
            <a:endParaRPr lang="en-AU" sz="1200" dirty="0" smtClean="0"/>
          </a:p>
          <a:p>
            <a:endParaRPr lang="en-AU" sz="1400" dirty="0" smtClean="0"/>
          </a:p>
          <a:p>
            <a:endParaRPr lang="en-AU" sz="1400" dirty="0" smtClean="0"/>
          </a:p>
          <a:p>
            <a:endParaRPr lang="en-AU" sz="1400" dirty="0" smtClean="0"/>
          </a:p>
          <a:p>
            <a:endParaRPr lang="en-AU" sz="1400" dirty="0" smtClean="0"/>
          </a:p>
          <a:p>
            <a:endParaRPr lang="en-AU" sz="1400" dirty="0" smtClean="0"/>
          </a:p>
          <a:p>
            <a:endParaRPr lang="en-AU" sz="1400" dirty="0" smtClean="0"/>
          </a:p>
          <a:p>
            <a:endParaRPr lang="en-AU" dirty="0"/>
          </a:p>
        </p:txBody>
      </p:sp>
      <p:sp>
        <p:nvSpPr>
          <p:cNvPr id="4"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30</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eneric foresight framework.bmp"/>
          <p:cNvPicPr>
            <a:picLocks noGrp="1" noChangeAspect="1"/>
          </p:cNvPicPr>
          <p:nvPr>
            <p:ph sz="half" idx="1"/>
          </p:nvPr>
        </p:nvPicPr>
        <p:blipFill>
          <a:blip r:embed="rId2" cstate="print"/>
          <a:stretch>
            <a:fillRect/>
          </a:stretch>
        </p:blipFill>
        <p:spPr>
          <a:xfrm>
            <a:off x="3087584" y="2659100"/>
            <a:ext cx="5664530" cy="3887321"/>
          </a:xfrm>
        </p:spPr>
      </p:pic>
      <p:sp>
        <p:nvSpPr>
          <p:cNvPr id="4"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4</a:t>
            </a:fld>
            <a:endParaRPr lang="en-US" sz="1400" dirty="0">
              <a:solidFill>
                <a:schemeClr val="tx1"/>
              </a:solidFill>
              <a:latin typeface="Times" charset="0"/>
            </a:endParaRPr>
          </a:p>
        </p:txBody>
      </p:sp>
      <p:sp>
        <p:nvSpPr>
          <p:cNvPr id="5" name="Title 4"/>
          <p:cNvSpPr>
            <a:spLocks noGrp="1"/>
          </p:cNvSpPr>
          <p:nvPr>
            <p:ph type="title"/>
          </p:nvPr>
        </p:nvSpPr>
        <p:spPr/>
        <p:txBody>
          <a:bodyPr/>
          <a:lstStyle/>
          <a:p>
            <a:r>
              <a:rPr lang="en-AU" dirty="0" smtClean="0"/>
              <a:t>Strategising the future</a:t>
            </a:r>
            <a:endParaRPr lang="en-AU" dirty="0"/>
          </a:p>
        </p:txBody>
      </p:sp>
      <p:sp>
        <p:nvSpPr>
          <p:cNvPr id="12" name="Left Brace 11"/>
          <p:cNvSpPr/>
          <p:nvPr/>
        </p:nvSpPr>
        <p:spPr bwMode="auto">
          <a:xfrm>
            <a:off x="2741222" y="4510644"/>
            <a:ext cx="298862" cy="1175657"/>
          </a:xfrm>
          <a:prstGeom prst="leftBrace">
            <a:avLst>
              <a:gd name="adj1" fmla="val 22406"/>
              <a:gd name="adj2" fmla="val 26768"/>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25000" dirty="0" smtClean="0">
              <a:ln>
                <a:noFill/>
              </a:ln>
              <a:solidFill>
                <a:schemeClr val="tx1"/>
              </a:solidFill>
              <a:effectLst/>
              <a:latin typeface="Times" charset="0"/>
            </a:endParaRPr>
          </a:p>
        </p:txBody>
      </p:sp>
      <p:sp>
        <p:nvSpPr>
          <p:cNvPr id="13" name="Left Brace 12"/>
          <p:cNvSpPr/>
          <p:nvPr/>
        </p:nvSpPr>
        <p:spPr bwMode="auto">
          <a:xfrm>
            <a:off x="2727367" y="2834244"/>
            <a:ext cx="298862" cy="1500250"/>
          </a:xfrm>
          <a:prstGeom prst="leftBrace">
            <a:avLst>
              <a:gd name="adj1" fmla="val 22406"/>
              <a:gd name="adj2" fmla="val 2783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25000" dirty="0" smtClean="0">
              <a:ln>
                <a:noFill/>
              </a:ln>
              <a:solidFill>
                <a:schemeClr val="tx1"/>
              </a:solidFill>
              <a:effectLst/>
              <a:latin typeface="Times" charset="0"/>
            </a:endParaRPr>
          </a:p>
        </p:txBody>
      </p:sp>
      <p:sp>
        <p:nvSpPr>
          <p:cNvPr id="16" name="TextBox 15"/>
          <p:cNvSpPr txBox="1"/>
          <p:nvPr/>
        </p:nvSpPr>
        <p:spPr>
          <a:xfrm>
            <a:off x="914401" y="2778827"/>
            <a:ext cx="1574470" cy="1785104"/>
          </a:xfrm>
          <a:prstGeom prst="rect">
            <a:avLst/>
          </a:prstGeom>
          <a:noFill/>
        </p:spPr>
        <p:txBody>
          <a:bodyPr wrap="none" rtlCol="0">
            <a:spAutoFit/>
          </a:bodyPr>
          <a:lstStyle/>
          <a:p>
            <a:r>
              <a:rPr lang="en-AU" sz="1400" b="1" baseline="0" dirty="0" smtClean="0">
                <a:latin typeface="Arial" pitchFamily="34" charset="0"/>
                <a:cs typeface="Arial" pitchFamily="34" charset="0"/>
              </a:rPr>
              <a:t>Divergent Phase</a:t>
            </a:r>
          </a:p>
          <a:p>
            <a:endParaRPr lang="en-AU" sz="1200" baseline="0" dirty="0" smtClean="0">
              <a:latin typeface="Arial" pitchFamily="34" charset="0"/>
              <a:cs typeface="Arial" pitchFamily="34" charset="0"/>
            </a:endParaRPr>
          </a:p>
          <a:p>
            <a:r>
              <a:rPr lang="en-AU" sz="1200" baseline="0" dirty="0" smtClean="0">
                <a:latin typeface="Arial" pitchFamily="34" charset="0"/>
                <a:cs typeface="Arial" pitchFamily="34" charset="0"/>
              </a:rPr>
              <a:t>Signals, Trends, </a:t>
            </a:r>
          </a:p>
          <a:p>
            <a:r>
              <a:rPr lang="en-AU" sz="1200" baseline="0" dirty="0" smtClean="0">
                <a:latin typeface="Arial" pitchFamily="34" charset="0"/>
                <a:cs typeface="Arial" pitchFamily="34" charset="0"/>
              </a:rPr>
              <a:t>Emerging issues, </a:t>
            </a:r>
          </a:p>
          <a:p>
            <a:r>
              <a:rPr lang="en-AU" sz="1200" baseline="0" dirty="0" smtClean="0">
                <a:latin typeface="Arial" pitchFamily="34" charset="0"/>
                <a:cs typeface="Arial" pitchFamily="34" charset="0"/>
              </a:rPr>
              <a:t>Drivers, Intelligence </a:t>
            </a:r>
          </a:p>
          <a:p>
            <a:r>
              <a:rPr lang="en-AU" sz="1200" baseline="0" dirty="0" smtClean="0">
                <a:latin typeface="Arial" pitchFamily="34" charset="0"/>
                <a:cs typeface="Arial" pitchFamily="34" charset="0"/>
              </a:rPr>
              <a:t>Scanning, Impact</a:t>
            </a:r>
          </a:p>
          <a:p>
            <a:r>
              <a:rPr lang="en-AU" sz="1200" baseline="0" dirty="0" smtClean="0">
                <a:latin typeface="Arial" pitchFamily="34" charset="0"/>
                <a:cs typeface="Arial" pitchFamily="34" charset="0"/>
              </a:rPr>
              <a:t>analysis </a:t>
            </a:r>
          </a:p>
          <a:p>
            <a:endParaRPr lang="en-AU" sz="1200" baseline="0" dirty="0" smtClean="0">
              <a:latin typeface="Arial" pitchFamily="34" charset="0"/>
              <a:cs typeface="Arial" pitchFamily="34" charset="0"/>
            </a:endParaRPr>
          </a:p>
          <a:p>
            <a:r>
              <a:rPr lang="en-AU" sz="1200" baseline="0" dirty="0" smtClean="0">
                <a:latin typeface="Arial" pitchFamily="34" charset="0"/>
                <a:cs typeface="Arial" pitchFamily="34" charset="0"/>
              </a:rPr>
              <a:t> </a:t>
            </a:r>
          </a:p>
        </p:txBody>
      </p:sp>
      <p:sp>
        <p:nvSpPr>
          <p:cNvPr id="17" name="TextBox 16"/>
          <p:cNvSpPr txBox="1"/>
          <p:nvPr/>
        </p:nvSpPr>
        <p:spPr>
          <a:xfrm>
            <a:off x="938150" y="4486894"/>
            <a:ext cx="1888609" cy="1415772"/>
          </a:xfrm>
          <a:prstGeom prst="rect">
            <a:avLst/>
          </a:prstGeom>
          <a:noFill/>
        </p:spPr>
        <p:txBody>
          <a:bodyPr wrap="square" rtlCol="0">
            <a:spAutoFit/>
          </a:bodyPr>
          <a:lstStyle/>
          <a:p>
            <a:r>
              <a:rPr lang="en-AU" sz="1400" b="1" baseline="0" dirty="0" smtClean="0">
                <a:latin typeface="Arial" pitchFamily="34" charset="0"/>
                <a:cs typeface="Arial" pitchFamily="34" charset="0"/>
              </a:rPr>
              <a:t>Convergent Phase</a:t>
            </a:r>
          </a:p>
          <a:p>
            <a:endParaRPr lang="en-AU" sz="1200" baseline="0" dirty="0" smtClean="0">
              <a:latin typeface="Arial" pitchFamily="34" charset="0"/>
              <a:cs typeface="Arial" pitchFamily="34" charset="0"/>
            </a:endParaRPr>
          </a:p>
          <a:p>
            <a:r>
              <a:rPr lang="en-AU" sz="1200" baseline="0" dirty="0" smtClean="0">
                <a:latin typeface="Arial" pitchFamily="34" charset="0"/>
                <a:cs typeface="Arial" pitchFamily="34" charset="0"/>
              </a:rPr>
              <a:t>Consolidating knowledge</a:t>
            </a:r>
          </a:p>
          <a:p>
            <a:r>
              <a:rPr lang="en-AU" sz="1200" baseline="0" dirty="0" smtClean="0">
                <a:latin typeface="Arial" pitchFamily="34" charset="0"/>
                <a:cs typeface="Arial" pitchFamily="34" charset="0"/>
              </a:rPr>
              <a:t>Systems thinking, </a:t>
            </a:r>
          </a:p>
          <a:p>
            <a:r>
              <a:rPr lang="en-AU" sz="1200" baseline="0" dirty="0" smtClean="0">
                <a:latin typeface="Arial" pitchFamily="34" charset="0"/>
                <a:cs typeface="Arial" pitchFamily="34" charset="0"/>
              </a:rPr>
              <a:t>Scenarios, Visioning, </a:t>
            </a:r>
          </a:p>
          <a:p>
            <a:r>
              <a:rPr lang="en-AU" sz="1200" baseline="0" dirty="0" smtClean="0">
                <a:latin typeface="Arial" pitchFamily="34" charset="0"/>
                <a:cs typeface="Arial" pitchFamily="34" charset="0"/>
              </a:rPr>
              <a:t>Back casting </a:t>
            </a:r>
          </a:p>
          <a:p>
            <a:r>
              <a:rPr lang="en-AU" sz="1200" baseline="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3316" y="2053267"/>
            <a:ext cx="7213600" cy="561790"/>
          </a:xfrm>
        </p:spPr>
        <p:txBody>
          <a:bodyPr/>
          <a:lstStyle/>
          <a:p>
            <a:r>
              <a:rPr lang="en-AU" sz="3600" b="1" dirty="0" smtClean="0"/>
              <a:t>Trends</a:t>
            </a:r>
          </a:p>
        </p:txBody>
      </p:sp>
      <p:sp>
        <p:nvSpPr>
          <p:cNvPr id="14339" name="Content Placeholder 2"/>
          <p:cNvSpPr>
            <a:spLocks noGrp="1"/>
          </p:cNvSpPr>
          <p:nvPr>
            <p:ph sz="half" idx="1"/>
          </p:nvPr>
        </p:nvSpPr>
        <p:spPr>
          <a:xfrm>
            <a:off x="1128156" y="3040083"/>
            <a:ext cx="7373867" cy="3547730"/>
          </a:xfrm>
        </p:spPr>
        <p:txBody>
          <a:bodyPr/>
          <a:lstStyle/>
          <a:p>
            <a:pPr marL="265113" indent="-265113">
              <a:buFontTx/>
              <a:buChar char="•"/>
            </a:pPr>
            <a:r>
              <a:rPr lang="en-US" dirty="0" smtClean="0"/>
              <a:t>Social impact of new media and the changing publishing landscape </a:t>
            </a:r>
          </a:p>
          <a:p>
            <a:pPr marL="665163" lvl="1" indent="-265113">
              <a:buFontTx/>
              <a:buChar char="•"/>
            </a:pPr>
            <a:r>
              <a:rPr lang="en-US" dirty="0" smtClean="0"/>
              <a:t>Everyone creates &amp; recreates content </a:t>
            </a:r>
          </a:p>
          <a:p>
            <a:pPr marL="265113" indent="-265113">
              <a:buFontTx/>
              <a:buChar char="•"/>
            </a:pPr>
            <a:r>
              <a:rPr lang="en-US" sz="2800" dirty="0" smtClean="0"/>
              <a:t>Individual access to web content and services  </a:t>
            </a:r>
          </a:p>
          <a:p>
            <a:pPr marL="665163" lvl="1" indent="-265113">
              <a:buFontTx/>
              <a:buChar char="•"/>
            </a:pPr>
            <a:r>
              <a:rPr lang="en-US" dirty="0" smtClean="0"/>
              <a:t>Converging publishing formats (EPUB, Daisy)</a:t>
            </a:r>
          </a:p>
          <a:p>
            <a:pPr marL="665163" lvl="1" indent="-265113">
              <a:buFontTx/>
              <a:buChar char="•"/>
            </a:pPr>
            <a:r>
              <a:rPr lang="en-US" dirty="0" smtClean="0"/>
              <a:t>Digital information (born digital  / digital by default)</a:t>
            </a:r>
          </a:p>
          <a:p>
            <a:pPr marL="457200" lvl="1" indent="0"/>
            <a:endParaRPr lang="en-AU" dirty="0" smtClean="0">
              <a:latin typeface="Arial" charset="0"/>
            </a:endParaRP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5</a:t>
            </a:fld>
            <a:endParaRPr lang="en-US" sz="1400">
              <a:solidFill>
                <a:schemeClr val="tx1"/>
              </a:solidFill>
              <a:latin typeface="Time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AU" dirty="0"/>
          </a:p>
        </p:txBody>
      </p:sp>
      <p:pic>
        <p:nvPicPr>
          <p:cNvPr id="1026" name="Picture 2" descr="A rich pictcure that highlights the role that traditional media plays in observing the world and publishing information about it in a push context. Individuals consume the information and in turn contribute to social networks that allow for the pull effect of a network. The result highlights that information control and consumption is moving from institutions (tradition media outlets) to individuals. "/>
          <p:cNvPicPr>
            <a:picLocks noGrp="1" noChangeAspect="1" noChangeArrowheads="1"/>
          </p:cNvPicPr>
          <p:nvPr>
            <p:ph sz="half" idx="1"/>
          </p:nvPr>
        </p:nvPicPr>
        <p:blipFill>
          <a:blip r:embed="rId2" cstate="print"/>
          <a:srcRect l="55981" t="39063" r="20858" b="21660"/>
          <a:stretch>
            <a:fillRect/>
          </a:stretch>
        </p:blipFill>
        <p:spPr bwMode="auto">
          <a:xfrm>
            <a:off x="795648" y="1840675"/>
            <a:ext cx="8134596" cy="4830371"/>
          </a:xfrm>
          <a:prstGeom prst="rect">
            <a:avLst/>
          </a:prstGeom>
          <a:noFill/>
          <a:ln w="9525">
            <a:noFill/>
            <a:miter lim="800000"/>
            <a:headEnd/>
            <a:tailEnd/>
          </a:ln>
        </p:spPr>
      </p:pic>
      <p:sp>
        <p:nvSpPr>
          <p:cNvPr id="5" name="Rectangle 4"/>
          <p:cNvSpPr/>
          <p:nvPr/>
        </p:nvSpPr>
        <p:spPr bwMode="auto">
          <a:xfrm>
            <a:off x="950026" y="6472052"/>
            <a:ext cx="6519553" cy="2256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2500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51441" y="1946389"/>
            <a:ext cx="7213600" cy="561790"/>
          </a:xfrm>
        </p:spPr>
        <p:txBody>
          <a:bodyPr/>
          <a:lstStyle/>
          <a:p>
            <a:r>
              <a:rPr lang="en-AU" sz="3600" b="1" dirty="0" smtClean="0"/>
              <a:t>Emerging strategies</a:t>
            </a: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7</a:t>
            </a:fld>
            <a:endParaRPr lang="en-US" sz="1400">
              <a:solidFill>
                <a:schemeClr val="tx1"/>
              </a:solidFill>
              <a:latin typeface="Times" charset="0"/>
            </a:endParaRPr>
          </a:p>
        </p:txBody>
      </p:sp>
      <p:pic>
        <p:nvPicPr>
          <p:cNvPr id="2050" name="Picture 2"/>
          <p:cNvPicPr>
            <a:picLocks noGrp="1" noChangeAspect="1" noChangeArrowheads="1"/>
          </p:cNvPicPr>
          <p:nvPr>
            <p:ph sz="half" idx="1"/>
          </p:nvPr>
        </p:nvPicPr>
        <p:blipFill>
          <a:blip r:embed="rId3" cstate="print"/>
          <a:srcRect l="56036" t="38609" r="21024" b="21965"/>
          <a:stretch>
            <a:fillRect/>
          </a:stretch>
        </p:blipFill>
        <p:spPr bwMode="auto">
          <a:xfrm>
            <a:off x="902525" y="1805048"/>
            <a:ext cx="7944591" cy="4833257"/>
          </a:xfrm>
          <a:prstGeom prst="rect">
            <a:avLst/>
          </a:prstGeom>
          <a:noFill/>
          <a:ln w="9525">
            <a:noFill/>
            <a:miter lim="800000"/>
            <a:headEnd/>
            <a:tailEnd/>
          </a:ln>
        </p:spPr>
      </p:pic>
      <p:sp>
        <p:nvSpPr>
          <p:cNvPr id="6" name="Rectangle 5"/>
          <p:cNvSpPr/>
          <p:nvPr/>
        </p:nvSpPr>
        <p:spPr bwMode="auto">
          <a:xfrm>
            <a:off x="736270" y="6412675"/>
            <a:ext cx="570015" cy="4453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2500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3316" y="2053267"/>
            <a:ext cx="7213600" cy="561790"/>
          </a:xfrm>
        </p:spPr>
        <p:txBody>
          <a:bodyPr/>
          <a:lstStyle/>
          <a:p>
            <a:r>
              <a:rPr lang="en-AU" sz="3600" b="1" dirty="0" smtClean="0"/>
              <a:t>Trends</a:t>
            </a:r>
          </a:p>
        </p:txBody>
      </p:sp>
      <p:sp>
        <p:nvSpPr>
          <p:cNvPr id="14339" name="Content Placeholder 2"/>
          <p:cNvSpPr>
            <a:spLocks noGrp="1"/>
          </p:cNvSpPr>
          <p:nvPr>
            <p:ph sz="half" idx="1"/>
          </p:nvPr>
        </p:nvSpPr>
        <p:spPr>
          <a:xfrm>
            <a:off x="1116281" y="3040083"/>
            <a:ext cx="7373867" cy="3547730"/>
          </a:xfrm>
        </p:spPr>
        <p:txBody>
          <a:bodyPr/>
          <a:lstStyle/>
          <a:p>
            <a:pPr marL="265113" indent="-265113">
              <a:buFontTx/>
              <a:buChar char="•"/>
            </a:pPr>
            <a:r>
              <a:rPr lang="en-US" dirty="0" smtClean="0"/>
              <a:t>Dramatic shift to mobile information technology </a:t>
            </a:r>
          </a:p>
          <a:p>
            <a:pPr marL="665163" lvl="1" indent="-265113">
              <a:buFontTx/>
              <a:buChar char="•"/>
            </a:pPr>
            <a:r>
              <a:rPr lang="en-US" dirty="0" smtClean="0"/>
              <a:t>Rapidly developed mobile apps</a:t>
            </a:r>
          </a:p>
          <a:p>
            <a:pPr marL="665163" lvl="1" indent="-265113">
              <a:buFontTx/>
              <a:buChar char="•"/>
            </a:pPr>
            <a:r>
              <a:rPr lang="en-US" dirty="0" smtClean="0"/>
              <a:t>Permeation of social network driven communication</a:t>
            </a:r>
          </a:p>
          <a:p>
            <a:pPr marL="665163" lvl="1" indent="-265113">
              <a:buFontTx/>
              <a:buChar char="•"/>
            </a:pPr>
            <a:r>
              <a:rPr lang="en-US" dirty="0" smtClean="0"/>
              <a:t>Mainstreaming ‘situational’ </a:t>
            </a:r>
          </a:p>
          <a:p>
            <a:pPr marL="665163" lvl="1" indent="-265113"/>
            <a:r>
              <a:rPr lang="en-US" dirty="0" smtClean="0"/>
              <a:t>        accessibility</a:t>
            </a:r>
          </a:p>
        </p:txBody>
      </p:sp>
      <p:sp>
        <p:nvSpPr>
          <p:cNvPr id="5"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8</a:t>
            </a:fld>
            <a:endParaRPr lang="en-US" sz="1400" dirty="0">
              <a:solidFill>
                <a:schemeClr val="tx1"/>
              </a:solidFill>
              <a:latin typeface="Times" charset="0"/>
            </a:endParaRPr>
          </a:p>
        </p:txBody>
      </p:sp>
      <p:pic>
        <p:nvPicPr>
          <p:cNvPr id="6" name="Picture 20"/>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7912" y="4061362"/>
            <a:ext cx="2166083" cy="2442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05896" y="5078455"/>
            <a:ext cx="541338" cy="1001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6"/>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00207" y="2851267"/>
            <a:ext cx="714498" cy="117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texting-while-driving.jpg"/>
          <p:cNvPicPr>
            <a:picLocks noGrp="1" noChangeAspect="1"/>
          </p:cNvPicPr>
          <p:nvPr>
            <p:ph idx="1"/>
          </p:nvPr>
        </p:nvPicPr>
        <p:blipFill>
          <a:blip r:embed="rId2" cstate="print"/>
          <a:stretch>
            <a:fillRect/>
          </a:stretch>
        </p:blipFill>
        <p:spPr>
          <a:xfrm>
            <a:off x="1009897" y="1757548"/>
            <a:ext cx="7540337" cy="4631377"/>
          </a:xfrm>
          <a:prstGeom prst="rect">
            <a:avLst/>
          </a:prstGeom>
        </p:spPr>
      </p:pic>
      <p:sp>
        <p:nvSpPr>
          <p:cNvPr id="6" name="Slide Number Placeholder 6"/>
          <p:cNvSpPr>
            <a:spLocks noGrp="1"/>
          </p:cNvSpPr>
          <p:nvPr>
            <p:ph type="sldNum" sz="quarter" idx="10"/>
          </p:nvPr>
        </p:nvSpPr>
        <p:spPr>
          <a:xfrm>
            <a:off x="0" y="1828800"/>
            <a:ext cx="533400" cy="457200"/>
          </a:xfrm>
        </p:spPr>
        <p:txBody>
          <a:bodyPr/>
          <a:lstStyle>
            <a:lvl1pPr>
              <a:defRPr/>
            </a:lvl1pPr>
          </a:lstStyle>
          <a:p>
            <a:pPr>
              <a:defRPr/>
            </a:pPr>
            <a:fld id="{B7B85E3F-0560-455E-8E68-9DA65C36BF01}" type="slidenum">
              <a:rPr lang="en-US"/>
              <a:pPr>
                <a:defRPr/>
              </a:pPr>
              <a:t>9</a:t>
            </a:fld>
            <a:endParaRPr lang="en-US" sz="1400" dirty="0">
              <a:solidFill>
                <a:schemeClr val="tx1"/>
              </a:solidFill>
              <a:latin typeface="Times"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Blank Presentation">
      <a:majorFont>
        <a:latin typeface="Arial MT Lt"/>
        <a:ea typeface=""/>
        <a:cs typeface=""/>
      </a:majorFont>
      <a:minorFont>
        <a:latin typeface="Arial MT B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3336</TotalTime>
  <Words>770</Words>
  <Application>Microsoft Office PowerPoint</Application>
  <PresentationFormat>On-screen Show (4:3)</PresentationFormat>
  <Paragraphs>205</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 </vt:lpstr>
      <vt:lpstr>Three ‘Laws’ of the Future</vt:lpstr>
      <vt:lpstr>The Futures Cone </vt:lpstr>
      <vt:lpstr>Strategising the future</vt:lpstr>
      <vt:lpstr>Trends</vt:lpstr>
      <vt:lpstr>Slide 6</vt:lpstr>
      <vt:lpstr>Emerging strategies</vt:lpstr>
      <vt:lpstr>Trends</vt:lpstr>
      <vt:lpstr>Slide 9</vt:lpstr>
      <vt:lpstr>Slide 10</vt:lpstr>
      <vt:lpstr>Slide 11</vt:lpstr>
      <vt:lpstr>Trends</vt:lpstr>
      <vt:lpstr>Raising the Floor</vt:lpstr>
      <vt:lpstr>Raising the Floor</vt:lpstr>
      <vt:lpstr>Global Public Inclusive Infrastructure - GPII</vt:lpstr>
      <vt:lpstr>e-Accessibility2020 Project</vt:lpstr>
      <vt:lpstr>e-Accessibility2020 Project</vt:lpstr>
      <vt:lpstr>e-Accessibility2020 Project</vt:lpstr>
      <vt:lpstr>e-Accessibility2020 Project</vt:lpstr>
      <vt:lpstr>e-Accessibility2020 Project</vt:lpstr>
      <vt:lpstr>e-Accessibility2020 Project</vt:lpstr>
      <vt:lpstr>My new app just works for everyone</vt:lpstr>
      <vt:lpstr>My phone speaks out for me</vt:lpstr>
      <vt:lpstr>I can watch movies with my deaf grandma</vt:lpstr>
      <vt:lpstr>Perceptions </vt:lpstr>
      <vt:lpstr>Perceptions </vt:lpstr>
      <vt:lpstr>Perceptions </vt:lpstr>
      <vt:lpstr>Perceptions </vt:lpstr>
      <vt:lpstr> Summary</vt:lpstr>
      <vt:lpstr>Images</vt:lpstr>
    </vt:vector>
  </TitlesOfParts>
  <Company>ZOO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Powerpoint template</dc:title>
  <dc:creator>Communications and Public Affairs</dc:creator>
  <cp:lastModifiedBy>Begbie</cp:lastModifiedBy>
  <cp:revision>293</cp:revision>
  <dcterms:created xsi:type="dcterms:W3CDTF">2006-04-28T04:54:19Z</dcterms:created>
  <dcterms:modified xsi:type="dcterms:W3CDTF">2011-11-24T12:11:43Z</dcterms:modified>
</cp:coreProperties>
</file>